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7" r:id="rId2"/>
    <p:sldId id="397" r:id="rId3"/>
    <p:sldId id="530" r:id="rId4"/>
    <p:sldId id="510" r:id="rId5"/>
    <p:sldId id="531" r:id="rId6"/>
    <p:sldId id="533" r:id="rId7"/>
    <p:sldId id="527" r:id="rId8"/>
    <p:sldId id="387" r:id="rId9"/>
    <p:sldId id="446" r:id="rId10"/>
    <p:sldId id="465" r:id="rId11"/>
    <p:sldId id="278" r:id="rId12"/>
    <p:sldId id="282" r:id="rId13"/>
    <p:sldId id="292" r:id="rId14"/>
    <p:sldId id="460" r:id="rId15"/>
    <p:sldId id="408" r:id="rId16"/>
    <p:sldId id="297" r:id="rId17"/>
    <p:sldId id="409" r:id="rId18"/>
    <p:sldId id="407" r:id="rId19"/>
    <p:sldId id="402" r:id="rId20"/>
    <p:sldId id="444" r:id="rId21"/>
    <p:sldId id="455" r:id="rId22"/>
    <p:sldId id="456" r:id="rId23"/>
    <p:sldId id="447" r:id="rId24"/>
    <p:sldId id="461" r:id="rId25"/>
    <p:sldId id="449" r:id="rId26"/>
    <p:sldId id="452" r:id="rId27"/>
    <p:sldId id="457" r:id="rId28"/>
    <p:sldId id="453" r:id="rId29"/>
    <p:sldId id="411" r:id="rId30"/>
    <p:sldId id="458" r:id="rId31"/>
    <p:sldId id="429" r:id="rId32"/>
    <p:sldId id="430" r:id="rId33"/>
    <p:sldId id="431" r:id="rId34"/>
    <p:sldId id="442" r:id="rId35"/>
    <p:sldId id="532" r:id="rId36"/>
    <p:sldId id="260" r:id="rId37"/>
    <p:sldId id="261" r:id="rId38"/>
    <p:sldId id="262" r:id="rId39"/>
    <p:sldId id="263" r:id="rId40"/>
    <p:sldId id="264" r:id="rId41"/>
    <p:sldId id="443" r:id="rId42"/>
    <p:sldId id="462" r:id="rId43"/>
    <p:sldId id="256"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lter van der Merwe" initials="WvdM" lastIdx="0" clrIdx="0">
    <p:extLst>
      <p:ext uri="{19B8F6BF-5375-455C-9EA6-DF929625EA0E}">
        <p15:presenceInfo xmlns:p15="http://schemas.microsoft.com/office/powerpoint/2012/main" userId="59e330957334b41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00000"/>
    <a:srgbClr val="FF3300"/>
    <a:srgbClr val="7A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0AA5969-ED5C-49A7-BB78-F9A5241674A8}" v="700" dt="2019-03-03T19:07:23.7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alter van der Merwe" userId="59e330957334b41a" providerId="LiveId" clId="{E0AA5969-ED5C-49A7-BB78-F9A5241674A8}"/>
    <pc:docChg chg="custSel addSld delSld modSld">
      <pc:chgData name="Walter van der Merwe" userId="59e330957334b41a" providerId="LiveId" clId="{E0AA5969-ED5C-49A7-BB78-F9A5241674A8}" dt="2019-03-05T02:47:48.834" v="1027" actId="2696"/>
      <pc:docMkLst>
        <pc:docMk/>
      </pc:docMkLst>
      <pc:sldChg chg="modTransition">
        <pc:chgData name="Walter van der Merwe" userId="59e330957334b41a" providerId="LiveId" clId="{E0AA5969-ED5C-49A7-BB78-F9A5241674A8}" dt="2019-03-02T02:29:12.053" v="834"/>
        <pc:sldMkLst>
          <pc:docMk/>
          <pc:sldMk cId="3293978921" sldId="256"/>
        </pc:sldMkLst>
      </pc:sldChg>
      <pc:sldChg chg="modTransition">
        <pc:chgData name="Walter van der Merwe" userId="59e330957334b41a" providerId="LiveId" clId="{E0AA5969-ED5C-49A7-BB78-F9A5241674A8}" dt="2019-03-02T02:29:12.053" v="834"/>
        <pc:sldMkLst>
          <pc:docMk/>
          <pc:sldMk cId="3115007197" sldId="257"/>
        </pc:sldMkLst>
      </pc:sldChg>
      <pc:sldChg chg="modTransition">
        <pc:chgData name="Walter van der Merwe" userId="59e330957334b41a" providerId="LiveId" clId="{E0AA5969-ED5C-49A7-BB78-F9A5241674A8}" dt="2019-03-02T02:29:12.053" v="834"/>
        <pc:sldMkLst>
          <pc:docMk/>
          <pc:sldMk cId="0" sldId="260"/>
        </pc:sldMkLst>
      </pc:sldChg>
      <pc:sldChg chg="modTransition">
        <pc:chgData name="Walter van der Merwe" userId="59e330957334b41a" providerId="LiveId" clId="{E0AA5969-ED5C-49A7-BB78-F9A5241674A8}" dt="2019-03-02T02:29:12.053" v="834"/>
        <pc:sldMkLst>
          <pc:docMk/>
          <pc:sldMk cId="0" sldId="261"/>
        </pc:sldMkLst>
      </pc:sldChg>
      <pc:sldChg chg="modTransition">
        <pc:chgData name="Walter van der Merwe" userId="59e330957334b41a" providerId="LiveId" clId="{E0AA5969-ED5C-49A7-BB78-F9A5241674A8}" dt="2019-03-02T02:29:12.053" v="834"/>
        <pc:sldMkLst>
          <pc:docMk/>
          <pc:sldMk cId="0" sldId="262"/>
        </pc:sldMkLst>
      </pc:sldChg>
      <pc:sldChg chg="modTransition">
        <pc:chgData name="Walter van der Merwe" userId="59e330957334b41a" providerId="LiveId" clId="{E0AA5969-ED5C-49A7-BB78-F9A5241674A8}" dt="2019-03-02T02:29:12.053" v="834"/>
        <pc:sldMkLst>
          <pc:docMk/>
          <pc:sldMk cId="0" sldId="263"/>
        </pc:sldMkLst>
      </pc:sldChg>
      <pc:sldChg chg="modTransition">
        <pc:chgData name="Walter van der Merwe" userId="59e330957334b41a" providerId="LiveId" clId="{E0AA5969-ED5C-49A7-BB78-F9A5241674A8}" dt="2019-03-02T02:29:12.053" v="834"/>
        <pc:sldMkLst>
          <pc:docMk/>
          <pc:sldMk cId="0" sldId="264"/>
        </pc:sldMkLst>
      </pc:sldChg>
      <pc:sldChg chg="modTransition">
        <pc:chgData name="Walter van der Merwe" userId="59e330957334b41a" providerId="LiveId" clId="{E0AA5969-ED5C-49A7-BB78-F9A5241674A8}" dt="2019-03-02T02:29:12.053" v="834"/>
        <pc:sldMkLst>
          <pc:docMk/>
          <pc:sldMk cId="3136590238" sldId="278"/>
        </pc:sldMkLst>
      </pc:sldChg>
      <pc:sldChg chg="modTransition">
        <pc:chgData name="Walter van der Merwe" userId="59e330957334b41a" providerId="LiveId" clId="{E0AA5969-ED5C-49A7-BB78-F9A5241674A8}" dt="2019-03-02T02:29:12.053" v="834"/>
        <pc:sldMkLst>
          <pc:docMk/>
          <pc:sldMk cId="1072267176" sldId="282"/>
        </pc:sldMkLst>
      </pc:sldChg>
      <pc:sldChg chg="modTransition">
        <pc:chgData name="Walter van der Merwe" userId="59e330957334b41a" providerId="LiveId" clId="{E0AA5969-ED5C-49A7-BB78-F9A5241674A8}" dt="2019-03-02T02:29:12.053" v="834"/>
        <pc:sldMkLst>
          <pc:docMk/>
          <pc:sldMk cId="885519479" sldId="292"/>
        </pc:sldMkLst>
      </pc:sldChg>
      <pc:sldChg chg="modTransition">
        <pc:chgData name="Walter van der Merwe" userId="59e330957334b41a" providerId="LiveId" clId="{E0AA5969-ED5C-49A7-BB78-F9A5241674A8}" dt="2019-03-02T02:29:12.053" v="834"/>
        <pc:sldMkLst>
          <pc:docMk/>
          <pc:sldMk cId="1011371146" sldId="297"/>
        </pc:sldMkLst>
      </pc:sldChg>
      <pc:sldChg chg="del modTransition">
        <pc:chgData name="Walter van der Merwe" userId="59e330957334b41a" providerId="LiveId" clId="{E0AA5969-ED5C-49A7-BB78-F9A5241674A8}" dt="2019-03-05T02:47:48.834" v="1027" actId="2696"/>
        <pc:sldMkLst>
          <pc:docMk/>
          <pc:sldMk cId="2193369081" sldId="386"/>
        </pc:sldMkLst>
      </pc:sldChg>
      <pc:sldChg chg="modSp modTransition">
        <pc:chgData name="Walter van der Merwe" userId="59e330957334b41a" providerId="LiveId" clId="{E0AA5969-ED5C-49A7-BB78-F9A5241674A8}" dt="2019-03-03T03:11:05.366" v="1025" actId="20577"/>
        <pc:sldMkLst>
          <pc:docMk/>
          <pc:sldMk cId="459551140" sldId="387"/>
        </pc:sldMkLst>
        <pc:spChg chg="mod">
          <ac:chgData name="Walter van der Merwe" userId="59e330957334b41a" providerId="LiveId" clId="{E0AA5969-ED5C-49A7-BB78-F9A5241674A8}" dt="2019-03-03T03:11:05.366" v="1025" actId="20577"/>
          <ac:spMkLst>
            <pc:docMk/>
            <pc:sldMk cId="459551140" sldId="387"/>
            <ac:spMk id="2" creationId="{B3F9878B-AE27-4FA7-85D0-659D5F1EDDCA}"/>
          </ac:spMkLst>
        </pc:spChg>
      </pc:sldChg>
      <pc:sldChg chg="modTransition">
        <pc:chgData name="Walter van der Merwe" userId="59e330957334b41a" providerId="LiveId" clId="{E0AA5969-ED5C-49A7-BB78-F9A5241674A8}" dt="2019-03-02T02:29:12.053" v="834"/>
        <pc:sldMkLst>
          <pc:docMk/>
          <pc:sldMk cId="0" sldId="397"/>
        </pc:sldMkLst>
      </pc:sldChg>
      <pc:sldChg chg="modTransition">
        <pc:chgData name="Walter van der Merwe" userId="59e330957334b41a" providerId="LiveId" clId="{E0AA5969-ED5C-49A7-BB78-F9A5241674A8}" dt="2019-03-02T02:29:12.053" v="834"/>
        <pc:sldMkLst>
          <pc:docMk/>
          <pc:sldMk cId="1072181314" sldId="402"/>
        </pc:sldMkLst>
      </pc:sldChg>
      <pc:sldChg chg="modTransition">
        <pc:chgData name="Walter van der Merwe" userId="59e330957334b41a" providerId="LiveId" clId="{E0AA5969-ED5C-49A7-BB78-F9A5241674A8}" dt="2019-03-02T02:29:12.053" v="834"/>
        <pc:sldMkLst>
          <pc:docMk/>
          <pc:sldMk cId="3571361425" sldId="407"/>
        </pc:sldMkLst>
      </pc:sldChg>
      <pc:sldChg chg="modTransition">
        <pc:chgData name="Walter van der Merwe" userId="59e330957334b41a" providerId="LiveId" clId="{E0AA5969-ED5C-49A7-BB78-F9A5241674A8}" dt="2019-03-02T02:29:12.053" v="834"/>
        <pc:sldMkLst>
          <pc:docMk/>
          <pc:sldMk cId="0" sldId="408"/>
        </pc:sldMkLst>
      </pc:sldChg>
      <pc:sldChg chg="modTransition">
        <pc:chgData name="Walter van der Merwe" userId="59e330957334b41a" providerId="LiveId" clId="{E0AA5969-ED5C-49A7-BB78-F9A5241674A8}" dt="2019-03-02T02:29:12.053" v="834"/>
        <pc:sldMkLst>
          <pc:docMk/>
          <pc:sldMk cId="1406346402" sldId="409"/>
        </pc:sldMkLst>
      </pc:sldChg>
      <pc:sldChg chg="modTransition">
        <pc:chgData name="Walter van der Merwe" userId="59e330957334b41a" providerId="LiveId" clId="{E0AA5969-ED5C-49A7-BB78-F9A5241674A8}" dt="2019-03-02T02:29:12.053" v="834"/>
        <pc:sldMkLst>
          <pc:docMk/>
          <pc:sldMk cId="781846932" sldId="411"/>
        </pc:sldMkLst>
      </pc:sldChg>
      <pc:sldChg chg="modTransition">
        <pc:chgData name="Walter van der Merwe" userId="59e330957334b41a" providerId="LiveId" clId="{E0AA5969-ED5C-49A7-BB78-F9A5241674A8}" dt="2019-03-02T02:29:12.053" v="834"/>
        <pc:sldMkLst>
          <pc:docMk/>
          <pc:sldMk cId="0" sldId="429"/>
        </pc:sldMkLst>
      </pc:sldChg>
      <pc:sldChg chg="modTransition">
        <pc:chgData name="Walter van der Merwe" userId="59e330957334b41a" providerId="LiveId" clId="{E0AA5969-ED5C-49A7-BB78-F9A5241674A8}" dt="2019-03-02T02:29:12.053" v="834"/>
        <pc:sldMkLst>
          <pc:docMk/>
          <pc:sldMk cId="0" sldId="430"/>
        </pc:sldMkLst>
      </pc:sldChg>
      <pc:sldChg chg="modTransition">
        <pc:chgData name="Walter van der Merwe" userId="59e330957334b41a" providerId="LiveId" clId="{E0AA5969-ED5C-49A7-BB78-F9A5241674A8}" dt="2019-03-02T02:29:12.053" v="834"/>
        <pc:sldMkLst>
          <pc:docMk/>
          <pc:sldMk cId="0" sldId="431"/>
        </pc:sldMkLst>
      </pc:sldChg>
      <pc:sldChg chg="modTransition">
        <pc:chgData name="Walter van der Merwe" userId="59e330957334b41a" providerId="LiveId" clId="{E0AA5969-ED5C-49A7-BB78-F9A5241674A8}" dt="2019-03-02T02:29:12.053" v="834"/>
        <pc:sldMkLst>
          <pc:docMk/>
          <pc:sldMk cId="0" sldId="442"/>
        </pc:sldMkLst>
      </pc:sldChg>
      <pc:sldChg chg="modTransition">
        <pc:chgData name="Walter van der Merwe" userId="59e330957334b41a" providerId="LiveId" clId="{E0AA5969-ED5C-49A7-BB78-F9A5241674A8}" dt="2019-03-02T02:29:12.053" v="834"/>
        <pc:sldMkLst>
          <pc:docMk/>
          <pc:sldMk cId="1004674331" sldId="443"/>
        </pc:sldMkLst>
      </pc:sldChg>
      <pc:sldChg chg="modTransition">
        <pc:chgData name="Walter van der Merwe" userId="59e330957334b41a" providerId="LiveId" clId="{E0AA5969-ED5C-49A7-BB78-F9A5241674A8}" dt="2019-03-02T02:29:12.053" v="834"/>
        <pc:sldMkLst>
          <pc:docMk/>
          <pc:sldMk cId="482406781" sldId="444"/>
        </pc:sldMkLst>
      </pc:sldChg>
      <pc:sldChg chg="modTransition">
        <pc:chgData name="Walter van der Merwe" userId="59e330957334b41a" providerId="LiveId" clId="{E0AA5969-ED5C-49A7-BB78-F9A5241674A8}" dt="2019-03-02T02:29:12.053" v="834"/>
        <pc:sldMkLst>
          <pc:docMk/>
          <pc:sldMk cId="2865563350" sldId="446"/>
        </pc:sldMkLst>
      </pc:sldChg>
      <pc:sldChg chg="modTransition">
        <pc:chgData name="Walter van der Merwe" userId="59e330957334b41a" providerId="LiveId" clId="{E0AA5969-ED5C-49A7-BB78-F9A5241674A8}" dt="2019-03-02T02:29:12.053" v="834"/>
        <pc:sldMkLst>
          <pc:docMk/>
          <pc:sldMk cId="2370442568" sldId="447"/>
        </pc:sldMkLst>
      </pc:sldChg>
      <pc:sldChg chg="modTransition">
        <pc:chgData name="Walter van der Merwe" userId="59e330957334b41a" providerId="LiveId" clId="{E0AA5969-ED5C-49A7-BB78-F9A5241674A8}" dt="2019-03-02T02:29:12.053" v="834"/>
        <pc:sldMkLst>
          <pc:docMk/>
          <pc:sldMk cId="2941987133" sldId="449"/>
        </pc:sldMkLst>
      </pc:sldChg>
      <pc:sldChg chg="modTransition">
        <pc:chgData name="Walter van der Merwe" userId="59e330957334b41a" providerId="LiveId" clId="{E0AA5969-ED5C-49A7-BB78-F9A5241674A8}" dt="2019-03-02T02:29:12.053" v="834"/>
        <pc:sldMkLst>
          <pc:docMk/>
          <pc:sldMk cId="3466752215" sldId="452"/>
        </pc:sldMkLst>
      </pc:sldChg>
      <pc:sldChg chg="modTransition">
        <pc:chgData name="Walter van der Merwe" userId="59e330957334b41a" providerId="LiveId" clId="{E0AA5969-ED5C-49A7-BB78-F9A5241674A8}" dt="2019-03-02T02:29:12.053" v="834"/>
        <pc:sldMkLst>
          <pc:docMk/>
          <pc:sldMk cId="1791211765" sldId="453"/>
        </pc:sldMkLst>
      </pc:sldChg>
      <pc:sldChg chg="del modTransition">
        <pc:chgData name="Walter van der Merwe" userId="59e330957334b41a" providerId="LiveId" clId="{E0AA5969-ED5C-49A7-BB78-F9A5241674A8}" dt="2019-03-05T02:47:40.852" v="1026" actId="2696"/>
        <pc:sldMkLst>
          <pc:docMk/>
          <pc:sldMk cId="3650377656" sldId="454"/>
        </pc:sldMkLst>
      </pc:sldChg>
      <pc:sldChg chg="modTransition">
        <pc:chgData name="Walter van der Merwe" userId="59e330957334b41a" providerId="LiveId" clId="{E0AA5969-ED5C-49A7-BB78-F9A5241674A8}" dt="2019-03-02T02:29:12.053" v="834"/>
        <pc:sldMkLst>
          <pc:docMk/>
          <pc:sldMk cId="413654707" sldId="455"/>
        </pc:sldMkLst>
      </pc:sldChg>
      <pc:sldChg chg="modSp modTransition">
        <pc:chgData name="Walter van der Merwe" userId="59e330957334b41a" providerId="LiveId" clId="{E0AA5969-ED5C-49A7-BB78-F9A5241674A8}" dt="2019-03-03T02:45:23.501" v="837" actId="207"/>
        <pc:sldMkLst>
          <pc:docMk/>
          <pc:sldMk cId="2083475613" sldId="456"/>
        </pc:sldMkLst>
        <pc:spChg chg="mod">
          <ac:chgData name="Walter van der Merwe" userId="59e330957334b41a" providerId="LiveId" clId="{E0AA5969-ED5C-49A7-BB78-F9A5241674A8}" dt="2019-03-03T02:45:23.501" v="837" actId="207"/>
          <ac:spMkLst>
            <pc:docMk/>
            <pc:sldMk cId="2083475613" sldId="456"/>
            <ac:spMk id="2" creationId="{D9D46FBB-6AB6-44BB-8C53-375684094474}"/>
          </ac:spMkLst>
        </pc:spChg>
      </pc:sldChg>
      <pc:sldChg chg="modTransition">
        <pc:chgData name="Walter van der Merwe" userId="59e330957334b41a" providerId="LiveId" clId="{E0AA5969-ED5C-49A7-BB78-F9A5241674A8}" dt="2019-03-02T02:29:12.053" v="834"/>
        <pc:sldMkLst>
          <pc:docMk/>
          <pc:sldMk cId="2250694156" sldId="457"/>
        </pc:sldMkLst>
      </pc:sldChg>
      <pc:sldChg chg="modTransition">
        <pc:chgData name="Walter van der Merwe" userId="59e330957334b41a" providerId="LiveId" clId="{E0AA5969-ED5C-49A7-BB78-F9A5241674A8}" dt="2019-03-02T02:29:12.053" v="834"/>
        <pc:sldMkLst>
          <pc:docMk/>
          <pc:sldMk cId="2886214421" sldId="458"/>
        </pc:sldMkLst>
      </pc:sldChg>
      <pc:sldChg chg="modTransition">
        <pc:chgData name="Walter van der Merwe" userId="59e330957334b41a" providerId="LiveId" clId="{E0AA5969-ED5C-49A7-BB78-F9A5241674A8}" dt="2019-03-02T02:29:12.053" v="834"/>
        <pc:sldMkLst>
          <pc:docMk/>
          <pc:sldMk cId="1548908464" sldId="460"/>
        </pc:sldMkLst>
      </pc:sldChg>
      <pc:sldChg chg="addSp delSp modSp modTransition">
        <pc:chgData name="Walter van der Merwe" userId="59e330957334b41a" providerId="LiveId" clId="{E0AA5969-ED5C-49A7-BB78-F9A5241674A8}" dt="2019-03-03T02:47:41.812" v="844" actId="1076"/>
        <pc:sldMkLst>
          <pc:docMk/>
          <pc:sldMk cId="602948280" sldId="461"/>
        </pc:sldMkLst>
        <pc:spChg chg="del mod">
          <ac:chgData name="Walter van der Merwe" userId="59e330957334b41a" providerId="LiveId" clId="{E0AA5969-ED5C-49A7-BB78-F9A5241674A8}" dt="2019-03-03T02:46:44.982" v="840" actId="478"/>
          <ac:spMkLst>
            <pc:docMk/>
            <pc:sldMk cId="602948280" sldId="461"/>
            <ac:spMk id="2" creationId="{05720428-A43E-403B-9AFB-DD7C363464AC}"/>
          </ac:spMkLst>
        </pc:spChg>
        <pc:spChg chg="add del mod">
          <ac:chgData name="Walter van der Merwe" userId="59e330957334b41a" providerId="LiveId" clId="{E0AA5969-ED5C-49A7-BB78-F9A5241674A8}" dt="2019-03-03T02:47:09.445" v="842" actId="478"/>
          <ac:spMkLst>
            <pc:docMk/>
            <pc:sldMk cId="602948280" sldId="461"/>
            <ac:spMk id="4" creationId="{0D877A8F-7F12-4D86-B359-CD41F35C2A74}"/>
          </ac:spMkLst>
        </pc:spChg>
        <pc:graphicFrameChg chg="mod modGraphic">
          <ac:chgData name="Walter van der Merwe" userId="59e330957334b41a" providerId="LiveId" clId="{E0AA5969-ED5C-49A7-BB78-F9A5241674A8}" dt="2019-03-03T02:47:41.812" v="844" actId="1076"/>
          <ac:graphicFrameMkLst>
            <pc:docMk/>
            <pc:sldMk cId="602948280" sldId="461"/>
            <ac:graphicFrameMk id="6" creationId="{9E45A8EF-6A14-4B1F-8FC6-A97520FA8017}"/>
          </ac:graphicFrameMkLst>
        </pc:graphicFrameChg>
      </pc:sldChg>
      <pc:sldChg chg="modTransition">
        <pc:chgData name="Walter van der Merwe" userId="59e330957334b41a" providerId="LiveId" clId="{E0AA5969-ED5C-49A7-BB78-F9A5241674A8}" dt="2019-03-02T02:29:12.053" v="834"/>
        <pc:sldMkLst>
          <pc:docMk/>
          <pc:sldMk cId="234322289" sldId="462"/>
        </pc:sldMkLst>
      </pc:sldChg>
      <pc:sldChg chg="modSp modTransition">
        <pc:chgData name="Walter van der Merwe" userId="59e330957334b41a" providerId="LiveId" clId="{E0AA5969-ED5C-49A7-BB78-F9A5241674A8}" dt="2019-03-02T02:29:12.053" v="834"/>
        <pc:sldMkLst>
          <pc:docMk/>
          <pc:sldMk cId="1271100192" sldId="465"/>
        </pc:sldMkLst>
        <pc:spChg chg="mod">
          <ac:chgData name="Walter van der Merwe" userId="59e330957334b41a" providerId="LiveId" clId="{E0AA5969-ED5C-49A7-BB78-F9A5241674A8}" dt="2019-03-01T03:15:25.483" v="11" actId="20577"/>
          <ac:spMkLst>
            <pc:docMk/>
            <pc:sldMk cId="1271100192" sldId="465"/>
            <ac:spMk id="4" creationId="{5089A125-6D39-4FA2-A8C0-F4989EB47CFB}"/>
          </ac:spMkLst>
        </pc:spChg>
      </pc:sldChg>
      <pc:sldChg chg="modSp modTransition modAnim">
        <pc:chgData name="Walter van der Merwe" userId="59e330957334b41a" providerId="LiveId" clId="{E0AA5969-ED5C-49A7-BB78-F9A5241674A8}" dt="2019-03-03T03:09:13.127" v="1014" actId="403"/>
        <pc:sldMkLst>
          <pc:docMk/>
          <pc:sldMk cId="0" sldId="510"/>
        </pc:sldMkLst>
        <pc:spChg chg="mod">
          <ac:chgData name="Walter van der Merwe" userId="59e330957334b41a" providerId="LiveId" clId="{E0AA5969-ED5C-49A7-BB78-F9A5241674A8}" dt="2019-03-03T03:09:13.127" v="1014" actId="403"/>
          <ac:spMkLst>
            <pc:docMk/>
            <pc:sldMk cId="0" sldId="510"/>
            <ac:spMk id="37890" creationId="{D4E9AE4A-7EA1-40E8-BAB6-8408E08EC7BF}"/>
          </ac:spMkLst>
        </pc:spChg>
      </pc:sldChg>
      <pc:sldChg chg="del modTransition">
        <pc:chgData name="Walter van der Merwe" userId="59e330957334b41a" providerId="LiveId" clId="{E0AA5969-ED5C-49A7-BB78-F9A5241674A8}" dt="2019-03-02T02:29:12.053" v="834"/>
        <pc:sldMkLst>
          <pc:docMk/>
          <pc:sldMk cId="1062235243" sldId="527"/>
        </pc:sldMkLst>
      </pc:sldChg>
      <pc:sldChg chg="addSp delSp add modTransition">
        <pc:chgData name="Walter van der Merwe" userId="59e330957334b41a" providerId="LiveId" clId="{E0AA5969-ED5C-49A7-BB78-F9A5241674A8}" dt="2019-03-02T02:29:12.053" v="834"/>
        <pc:sldMkLst>
          <pc:docMk/>
          <pc:sldMk cId="3767225816" sldId="530"/>
        </pc:sldMkLst>
        <pc:spChg chg="del">
          <ac:chgData name="Walter van der Merwe" userId="59e330957334b41a" providerId="LiveId" clId="{E0AA5969-ED5C-49A7-BB78-F9A5241674A8}" dt="2019-03-01T23:43:34.745" v="22"/>
          <ac:spMkLst>
            <pc:docMk/>
            <pc:sldMk cId="3767225816" sldId="530"/>
            <ac:spMk id="2" creationId="{AB7EE237-528D-4B01-9BDC-30324BBC31E4}"/>
          </ac:spMkLst>
        </pc:spChg>
        <pc:picChg chg="add">
          <ac:chgData name="Walter van der Merwe" userId="59e330957334b41a" providerId="LiveId" clId="{E0AA5969-ED5C-49A7-BB78-F9A5241674A8}" dt="2019-03-01T23:43:36.797" v="23"/>
          <ac:picMkLst>
            <pc:docMk/>
            <pc:sldMk cId="3767225816" sldId="530"/>
            <ac:picMk id="3" creationId="{A8FC669D-2A5A-4C09-9279-964401ED8AF3}"/>
          </ac:picMkLst>
        </pc:picChg>
      </pc:sldChg>
      <pc:sldChg chg="modTransition">
        <pc:chgData name="Walter van der Merwe" userId="59e330957334b41a" providerId="LiveId" clId="{E0AA5969-ED5C-49A7-BB78-F9A5241674A8}" dt="2019-03-02T02:29:12.053" v="834"/>
        <pc:sldMkLst>
          <pc:docMk/>
          <pc:sldMk cId="168349396" sldId="531"/>
        </pc:sldMkLst>
      </pc:sldChg>
      <pc:sldChg chg="addSp add">
        <pc:chgData name="Walter van der Merwe" userId="59e330957334b41a" providerId="LiveId" clId="{E0AA5969-ED5C-49A7-BB78-F9A5241674A8}" dt="2019-03-02T21:31:15.304" v="836"/>
        <pc:sldMkLst>
          <pc:docMk/>
          <pc:sldMk cId="2667376811" sldId="532"/>
        </pc:sldMkLst>
        <pc:picChg chg="add">
          <ac:chgData name="Walter van der Merwe" userId="59e330957334b41a" providerId="LiveId" clId="{E0AA5969-ED5C-49A7-BB78-F9A5241674A8}" dt="2019-03-02T21:31:15.304" v="836"/>
          <ac:picMkLst>
            <pc:docMk/>
            <pc:sldMk cId="2667376811" sldId="532"/>
            <ac:picMk id="2" creationId="{9B4E124D-0F31-44E4-B537-08FC425ABB7D}"/>
          </ac:picMkLst>
        </pc:picChg>
      </pc:sldChg>
      <pc:sldChg chg="modSp modAnim">
        <pc:chgData name="Walter van der Merwe" userId="59e330957334b41a" providerId="LiveId" clId="{E0AA5969-ED5C-49A7-BB78-F9A5241674A8}" dt="2019-03-03T03:10:20.611" v="1017" actId="1076"/>
        <pc:sldMkLst>
          <pc:docMk/>
          <pc:sldMk cId="1609748262" sldId="533"/>
        </pc:sldMkLst>
        <pc:spChg chg="mod">
          <ac:chgData name="Walter van der Merwe" userId="59e330957334b41a" providerId="LiveId" clId="{E0AA5969-ED5C-49A7-BB78-F9A5241674A8}" dt="2019-03-03T03:10:20.611" v="1017" actId="1076"/>
          <ac:spMkLst>
            <pc:docMk/>
            <pc:sldMk cId="1609748262" sldId="533"/>
            <ac:spMk id="40962" creationId="{4D9F955A-3E18-4014-B3D7-CF6030306B2F}"/>
          </ac:spMkLst>
        </pc:spChg>
      </pc:sldChg>
    </pc:docChg>
  </pc:docChgLst>
</pc:chgInfo>
</file>

<file path=ppt/charts/_rels/chart1.xml.rels><?xml version="1.0" encoding="UTF-8" standalone="yes"?>
<Relationships xmlns="http://schemas.openxmlformats.org/package/2006/relationships"><Relationship Id="rId2" Type="http://schemas.openxmlformats.org/officeDocument/2006/relationships/oleObject" Target="Chart%202%20in%20Microsoft%20PowerPoint"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Chart%202%20in%20Microsoft%20PowerPoint"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Pre</a:t>
            </a:r>
          </a:p>
        </c:rich>
      </c:tx>
      <c:overlay val="0"/>
      <c:spPr>
        <a:noFill/>
        <a:ln>
          <a:noFill/>
        </a:ln>
        <a:effectLst/>
      </c:spPr>
    </c:title>
    <c:autoTitleDeleted val="0"/>
    <c:plotArea>
      <c:layout>
        <c:manualLayout>
          <c:layoutTarget val="inner"/>
          <c:xMode val="edge"/>
          <c:yMode val="edge"/>
          <c:x val="0.25854018180292782"/>
          <c:y val="0.11278638380384462"/>
          <c:w val="0.74145975503062123"/>
          <c:h val="0.82751692844152736"/>
        </c:manualLayout>
      </c:layout>
      <c:barChart>
        <c:barDir val="bar"/>
        <c:grouping val="clustered"/>
        <c:varyColors val="0"/>
        <c:ser>
          <c:idx val="0"/>
          <c:order val="0"/>
          <c:spPr>
            <a:solidFill>
              <a:schemeClr val="accent1"/>
            </a:solidFill>
            <a:ln>
              <a:solidFill>
                <a:schemeClr val="accen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 in Microsoft PowerPoint]Sheet2'!$A$91:$A$95</c:f>
              <c:strCache>
                <c:ptCount val="5"/>
                <c:pt idx="0">
                  <c:v>RAS blocker</c:v>
                </c:pt>
                <c:pt idx="1">
                  <c:v>Betablocker</c:v>
                </c:pt>
                <c:pt idx="2">
                  <c:v>Thiazide diuretic</c:v>
                </c:pt>
                <c:pt idx="3">
                  <c:v>DHP-CCB</c:v>
                </c:pt>
                <c:pt idx="4">
                  <c:v>Alpha blocker</c:v>
                </c:pt>
              </c:strCache>
            </c:strRef>
          </c:cat>
          <c:val>
            <c:numRef>
              <c:f>'[Chart 2 in Microsoft PowerPoint]Sheet2'!$B$91:$B$95</c:f>
              <c:numCache>
                <c:formatCode>General</c:formatCode>
                <c:ptCount val="5"/>
                <c:pt idx="0">
                  <c:v>710</c:v>
                </c:pt>
                <c:pt idx="1">
                  <c:v>407</c:v>
                </c:pt>
                <c:pt idx="2">
                  <c:v>393</c:v>
                </c:pt>
                <c:pt idx="3">
                  <c:v>376</c:v>
                </c:pt>
                <c:pt idx="4">
                  <c:v>143</c:v>
                </c:pt>
              </c:numCache>
            </c:numRef>
          </c:val>
          <c:extLst>
            <c:ext xmlns:c16="http://schemas.microsoft.com/office/drawing/2014/chart" uri="{C3380CC4-5D6E-409C-BE32-E72D297353CC}">
              <c16:uniqueId val="{00000000-28A3-41A1-94DC-6BC3E0989088}"/>
            </c:ext>
          </c:extLst>
        </c:ser>
        <c:dLbls>
          <c:showLegendKey val="0"/>
          <c:showVal val="1"/>
          <c:showCatName val="0"/>
          <c:showSerName val="0"/>
          <c:showPercent val="0"/>
          <c:showBubbleSize val="0"/>
        </c:dLbls>
        <c:gapWidth val="182"/>
        <c:axId val="1881976304"/>
        <c:axId val="1881976848"/>
      </c:barChart>
      <c:catAx>
        <c:axId val="18819763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1976848"/>
        <c:crosses val="autoZero"/>
        <c:auto val="1"/>
        <c:lblAlgn val="ctr"/>
        <c:lblOffset val="100"/>
        <c:noMultiLvlLbl val="0"/>
      </c:catAx>
      <c:valAx>
        <c:axId val="1881976848"/>
        <c:scaling>
          <c:orientation val="minMax"/>
        </c:scaling>
        <c:delete val="1"/>
        <c:axPos val="t"/>
        <c:majorGridlines>
          <c:spPr>
            <a:ln w="9525" cap="flat" cmpd="sng" algn="ctr">
              <a:gradFill>
                <a:gsLst>
                  <a:gs pos="0">
                    <a:srgbClr val="FFFFFF">
                      <a:lumMod val="85000"/>
                    </a:srgbClr>
                  </a:gs>
                  <a:gs pos="74000">
                    <a:srgbClr val="BBE0E3">
                      <a:lumMod val="45000"/>
                      <a:lumOff val="55000"/>
                    </a:srgbClr>
                  </a:gs>
                  <a:gs pos="83000">
                    <a:srgbClr val="BBE0E3">
                      <a:lumMod val="45000"/>
                      <a:lumOff val="55000"/>
                    </a:srgbClr>
                  </a:gs>
                  <a:gs pos="100000">
                    <a:srgbClr val="BBE0E3">
                      <a:lumMod val="30000"/>
                      <a:lumOff val="70000"/>
                    </a:srgbClr>
                  </a:gs>
                </a:gsLst>
                <a:lin ang="5400000" scaled="1"/>
              </a:gradFill>
              <a:round/>
            </a:ln>
            <a:effectLst/>
          </c:spPr>
        </c:majorGridlines>
        <c:numFmt formatCode="General" sourceLinked="1"/>
        <c:majorTickMark val="none"/>
        <c:minorTickMark val="none"/>
        <c:tickLblPos val="nextTo"/>
        <c:crossAx val="18819763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NZ" b="1"/>
              <a:t>Post</a:t>
            </a:r>
          </a:p>
        </c:rich>
      </c:tx>
      <c:overlay val="0"/>
      <c:spPr>
        <a:noFill/>
        <a:ln>
          <a:noFill/>
        </a:ln>
        <a:effectLst/>
      </c:spPr>
    </c:title>
    <c:autoTitleDeleted val="0"/>
    <c:plotArea>
      <c:layout>
        <c:manualLayout>
          <c:layoutTarget val="inner"/>
          <c:xMode val="edge"/>
          <c:yMode val="edge"/>
          <c:x val="0.25085004704600605"/>
          <c:y val="0.10129777905829102"/>
          <c:w val="0.71974600861342208"/>
          <c:h val="0.8594177636891861"/>
        </c:manualLayout>
      </c:layout>
      <c:barChart>
        <c:barDir val="bar"/>
        <c:grouping val="clustered"/>
        <c:varyColors val="0"/>
        <c:ser>
          <c:idx val="0"/>
          <c:order val="0"/>
          <c:spPr>
            <a:solidFill>
              <a:srgbClr val="FF66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'[Chart 2 in Microsoft PowerPoint]Sheet2'!$F$91:$F$95</c:f>
              <c:strCache>
                <c:ptCount val="5"/>
                <c:pt idx="0">
                  <c:v>RAS blocker</c:v>
                </c:pt>
                <c:pt idx="1">
                  <c:v>DHP-CCB</c:v>
                </c:pt>
                <c:pt idx="2">
                  <c:v>Betablocker</c:v>
                </c:pt>
                <c:pt idx="3">
                  <c:v>Thiazide diuretic</c:v>
                </c:pt>
                <c:pt idx="4">
                  <c:v>Alpha blocker</c:v>
                </c:pt>
              </c:strCache>
            </c:strRef>
          </c:cat>
          <c:val>
            <c:numRef>
              <c:f>'[Chart 2 in Microsoft PowerPoint]Sheet2'!$G$91:$G$95</c:f>
              <c:numCache>
                <c:formatCode>General</c:formatCode>
                <c:ptCount val="5"/>
                <c:pt idx="0">
                  <c:v>780</c:v>
                </c:pt>
                <c:pt idx="1">
                  <c:v>553</c:v>
                </c:pt>
                <c:pt idx="2">
                  <c:v>389</c:v>
                </c:pt>
                <c:pt idx="3">
                  <c:v>383</c:v>
                </c:pt>
                <c:pt idx="4">
                  <c:v>195</c:v>
                </c:pt>
              </c:numCache>
            </c:numRef>
          </c:val>
          <c:extLst>
            <c:ext xmlns:c16="http://schemas.microsoft.com/office/drawing/2014/chart" uri="{C3380CC4-5D6E-409C-BE32-E72D297353CC}">
              <c16:uniqueId val="{00000000-2218-4222-9F2F-1399EBDFDD75}"/>
            </c:ext>
          </c:extLst>
        </c:ser>
        <c:dLbls>
          <c:dLblPos val="outEnd"/>
          <c:showLegendKey val="0"/>
          <c:showVal val="1"/>
          <c:showCatName val="0"/>
          <c:showSerName val="0"/>
          <c:showPercent val="0"/>
          <c:showBubbleSize val="0"/>
        </c:dLbls>
        <c:gapWidth val="182"/>
        <c:axId val="1881975216"/>
        <c:axId val="1881973040"/>
      </c:barChart>
      <c:catAx>
        <c:axId val="18819752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881973040"/>
        <c:crosses val="autoZero"/>
        <c:auto val="1"/>
        <c:lblAlgn val="ctr"/>
        <c:lblOffset val="100"/>
        <c:noMultiLvlLbl val="0"/>
      </c:catAx>
      <c:valAx>
        <c:axId val="1881973040"/>
        <c:scaling>
          <c:orientation val="minMax"/>
        </c:scaling>
        <c:delete val="1"/>
        <c:axPos val="t"/>
        <c:majorGridlines>
          <c:spPr>
            <a:ln w="9525" cap="flat" cmpd="sng" algn="ctr">
              <a:solidFill>
                <a:srgbClr val="FFFFFF">
                  <a:lumMod val="85000"/>
                </a:srgbClr>
              </a:solidFill>
              <a:round/>
            </a:ln>
            <a:effectLst/>
          </c:spPr>
        </c:majorGridlines>
        <c:numFmt formatCode="General" sourceLinked="1"/>
        <c:majorTickMark val="none"/>
        <c:minorTickMark val="none"/>
        <c:tickLblPos val="nextTo"/>
        <c:crossAx val="18819752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68A2810-8F1D-4CE2-BA9D-844F48B3D37E}" type="doc">
      <dgm:prSet loTypeId="urn:microsoft.com/office/officeart/2008/layout/RadialCluster" loCatId="relationship" qsTypeId="urn:microsoft.com/office/officeart/2005/8/quickstyle/simple1" qsCatId="simple" csTypeId="urn:microsoft.com/office/officeart/2005/8/colors/accent1_2" csCatId="accent1" phldr="1"/>
      <dgm:spPr/>
      <dgm:t>
        <a:bodyPr/>
        <a:lstStyle/>
        <a:p>
          <a:endParaRPr lang="en-US"/>
        </a:p>
      </dgm:t>
    </dgm:pt>
    <dgm:pt modelId="{08DEF5F6-69F9-4E68-B536-B307FAA49FF1}">
      <dgm:prSet phldrT="[Text]" custT="1"/>
      <dgm:spPr>
        <a:solidFill>
          <a:schemeClr val="bg1">
            <a:lumMod val="95000"/>
          </a:schemeClr>
        </a:solidFill>
      </dgm:spPr>
      <dgm:t>
        <a:bodyPr/>
        <a:lstStyle/>
        <a:p>
          <a:r>
            <a:rPr lang="en-US" sz="2400" b="1" i="1" dirty="0">
              <a:solidFill>
                <a:schemeClr val="tx1"/>
              </a:solidFill>
            </a:rPr>
            <a:t>Randomized</a:t>
          </a:r>
        </a:p>
        <a:p>
          <a:r>
            <a:rPr lang="en-US" sz="2400" b="1" i="1" dirty="0">
              <a:solidFill>
                <a:schemeClr val="tx1"/>
              </a:solidFill>
            </a:rPr>
            <a:t>(N=9,361)</a:t>
          </a:r>
        </a:p>
      </dgm:t>
    </dgm:pt>
    <dgm:pt modelId="{E47EDFF0-811F-4D97-9324-A23A9F64AC7A}" type="parTrans" cxnId="{0B66A061-FF09-467A-BB63-A9CF1DFF3655}">
      <dgm:prSet/>
      <dgm:spPr/>
      <dgm:t>
        <a:bodyPr/>
        <a:lstStyle/>
        <a:p>
          <a:endParaRPr lang="en-US"/>
        </a:p>
      </dgm:t>
    </dgm:pt>
    <dgm:pt modelId="{4150545F-6FBE-4581-A55D-5ECAA6F23B3F}" type="sibTrans" cxnId="{0B66A061-FF09-467A-BB63-A9CF1DFF3655}">
      <dgm:prSet/>
      <dgm:spPr/>
      <dgm:t>
        <a:bodyPr/>
        <a:lstStyle/>
        <a:p>
          <a:endParaRPr lang="en-US"/>
        </a:p>
      </dgm:t>
    </dgm:pt>
    <dgm:pt modelId="{24F007F7-F610-4824-A229-BF58D81981A5}">
      <dgm:prSet phldrT="[Text]" custT="1"/>
      <dgm:spPr>
        <a:solidFill>
          <a:schemeClr val="bg1">
            <a:lumMod val="95000"/>
          </a:schemeClr>
        </a:solidFill>
      </dgm:spPr>
      <dgm:t>
        <a:bodyPr/>
        <a:lstStyle/>
        <a:p>
          <a:r>
            <a:rPr lang="en-US" sz="2400" b="1" i="1" dirty="0">
              <a:solidFill>
                <a:schemeClr val="tx1"/>
              </a:solidFill>
            </a:rPr>
            <a:t>Screened</a:t>
          </a:r>
        </a:p>
        <a:p>
          <a:r>
            <a:rPr lang="en-US" sz="2400" b="1" i="1" dirty="0">
              <a:solidFill>
                <a:schemeClr val="tx1"/>
              </a:solidFill>
            </a:rPr>
            <a:t>(N=14,692)</a:t>
          </a:r>
        </a:p>
      </dgm:t>
    </dgm:pt>
    <dgm:pt modelId="{F52A0CEA-2214-4549-9518-CF932E1F815C}" type="parTrans" cxnId="{0328AA28-8DC7-42EC-905C-CCF5725DA6BC}">
      <dgm:prSet/>
      <dgm:spPr>
        <a:ln w="38100">
          <a:solidFill>
            <a:schemeClr val="bg1"/>
          </a:solidFill>
        </a:ln>
      </dgm:spPr>
      <dgm:t>
        <a:bodyPr/>
        <a:lstStyle/>
        <a:p>
          <a:endParaRPr lang="en-US"/>
        </a:p>
      </dgm:t>
    </dgm:pt>
    <dgm:pt modelId="{8E1C0698-A52C-4B65-BD5E-561D4C43491C}" type="sibTrans" cxnId="{0328AA28-8DC7-42EC-905C-CCF5725DA6BC}">
      <dgm:prSet/>
      <dgm:spPr/>
      <dgm:t>
        <a:bodyPr/>
        <a:lstStyle/>
        <a:p>
          <a:endParaRPr lang="en-US"/>
        </a:p>
      </dgm:t>
    </dgm:pt>
    <dgm:pt modelId="{B0FD57AD-A16E-4458-AB80-D213387E0F4A}">
      <dgm:prSet phldrT="[Text]" custT="1"/>
      <dgm:spPr>
        <a:solidFill>
          <a:schemeClr val="bg1">
            <a:lumMod val="95000"/>
          </a:schemeClr>
        </a:solidFill>
      </dgm:spPr>
      <dgm:t>
        <a:bodyPr/>
        <a:lstStyle/>
        <a:p>
          <a:r>
            <a:rPr lang="en-US" sz="2400" b="1" i="1" dirty="0">
              <a:solidFill>
                <a:schemeClr val="tx1"/>
              </a:solidFill>
            </a:rPr>
            <a:t>Standard Treatment</a:t>
          </a:r>
        </a:p>
        <a:p>
          <a:r>
            <a:rPr lang="en-US" sz="2400" b="1" i="1" dirty="0">
              <a:solidFill>
                <a:schemeClr val="tx1"/>
              </a:solidFill>
            </a:rPr>
            <a:t>(N=4,683)</a:t>
          </a:r>
        </a:p>
      </dgm:t>
    </dgm:pt>
    <dgm:pt modelId="{E0E652E5-DFA3-492C-A894-8FA85D1DB9A7}" type="parTrans" cxnId="{45F99451-BE4E-4CF8-9891-CE9B299A21FB}">
      <dgm:prSet/>
      <dgm:spPr>
        <a:ln w="38100">
          <a:solidFill>
            <a:schemeClr val="bg1"/>
          </a:solidFill>
        </a:ln>
      </dgm:spPr>
      <dgm:t>
        <a:bodyPr/>
        <a:lstStyle/>
        <a:p>
          <a:endParaRPr lang="en-US"/>
        </a:p>
      </dgm:t>
    </dgm:pt>
    <dgm:pt modelId="{9C5A1A44-EE61-4988-AAEF-76694C260453}" type="sibTrans" cxnId="{45F99451-BE4E-4CF8-9891-CE9B299A21FB}">
      <dgm:prSet/>
      <dgm:spPr/>
      <dgm:t>
        <a:bodyPr/>
        <a:lstStyle/>
        <a:p>
          <a:endParaRPr lang="en-US"/>
        </a:p>
      </dgm:t>
    </dgm:pt>
    <dgm:pt modelId="{6C7F0E87-3629-4607-BE41-B80B65CDC095}">
      <dgm:prSet phldrT="[Text]" custT="1"/>
      <dgm:spPr>
        <a:solidFill>
          <a:schemeClr val="bg1">
            <a:lumMod val="95000"/>
          </a:schemeClr>
        </a:solidFill>
      </dgm:spPr>
      <dgm:t>
        <a:bodyPr/>
        <a:lstStyle/>
        <a:p>
          <a:r>
            <a:rPr lang="en-US" sz="2400" b="1" i="1" dirty="0">
              <a:solidFill>
                <a:schemeClr val="tx1"/>
              </a:solidFill>
            </a:rPr>
            <a:t>Intensive Treatment</a:t>
          </a:r>
        </a:p>
        <a:p>
          <a:r>
            <a:rPr lang="en-US" sz="2400" b="1" i="1" dirty="0">
              <a:solidFill>
                <a:schemeClr val="tx1"/>
              </a:solidFill>
            </a:rPr>
            <a:t>(N=4,678)</a:t>
          </a:r>
        </a:p>
      </dgm:t>
    </dgm:pt>
    <dgm:pt modelId="{1E1459CF-8425-4223-B853-D3625E695577}" type="parTrans" cxnId="{5CBD35C5-C857-4315-9C5A-A287E290E2D7}">
      <dgm:prSet/>
      <dgm:spPr>
        <a:ln w="38100">
          <a:solidFill>
            <a:schemeClr val="bg1"/>
          </a:solidFill>
        </a:ln>
      </dgm:spPr>
      <dgm:t>
        <a:bodyPr/>
        <a:lstStyle/>
        <a:p>
          <a:endParaRPr lang="en-US"/>
        </a:p>
      </dgm:t>
    </dgm:pt>
    <dgm:pt modelId="{72290C40-2D6E-4E0C-AC0C-977605AD7315}" type="sibTrans" cxnId="{5CBD35C5-C857-4315-9C5A-A287E290E2D7}">
      <dgm:prSet/>
      <dgm:spPr/>
      <dgm:t>
        <a:bodyPr/>
        <a:lstStyle/>
        <a:p>
          <a:endParaRPr lang="en-US"/>
        </a:p>
      </dgm:t>
    </dgm:pt>
    <dgm:pt modelId="{21FFC639-E75B-498B-A0F7-DB97D68ECA77}" type="pres">
      <dgm:prSet presAssocID="{D68A2810-8F1D-4CE2-BA9D-844F48B3D37E}" presName="Name0" presStyleCnt="0">
        <dgm:presLayoutVars>
          <dgm:chMax val="1"/>
          <dgm:chPref val="1"/>
          <dgm:dir/>
          <dgm:animOne val="branch"/>
          <dgm:animLvl val="lvl"/>
        </dgm:presLayoutVars>
      </dgm:prSet>
      <dgm:spPr/>
    </dgm:pt>
    <dgm:pt modelId="{0CE2F8F5-1066-4930-A8AB-8D0A1809336E}" type="pres">
      <dgm:prSet presAssocID="{08DEF5F6-69F9-4E68-B536-B307FAA49FF1}" presName="singleCycle" presStyleCnt="0"/>
      <dgm:spPr/>
    </dgm:pt>
    <dgm:pt modelId="{9FB91A81-B7E9-4644-8371-A9C9305FEFA0}" type="pres">
      <dgm:prSet presAssocID="{08DEF5F6-69F9-4E68-B536-B307FAA49FF1}" presName="singleCenter" presStyleLbl="node1" presStyleIdx="0" presStyleCnt="4" custScaleX="146309" custScaleY="67255" custLinFactNeighborX="556" custLinFactNeighborY="-20039">
        <dgm:presLayoutVars>
          <dgm:chMax val="7"/>
          <dgm:chPref val="7"/>
        </dgm:presLayoutVars>
      </dgm:prSet>
      <dgm:spPr/>
    </dgm:pt>
    <dgm:pt modelId="{A1740767-2529-4C72-98C7-DCCAA3DB6CC7}" type="pres">
      <dgm:prSet presAssocID="{F52A0CEA-2214-4549-9518-CF932E1F815C}" presName="Name56" presStyleLbl="parChTrans1D2" presStyleIdx="0" presStyleCnt="3"/>
      <dgm:spPr/>
    </dgm:pt>
    <dgm:pt modelId="{C20E7687-3230-475F-9D36-7BCFD5D66FB6}" type="pres">
      <dgm:prSet presAssocID="{24F007F7-F610-4824-A229-BF58D81981A5}" presName="text0" presStyleLbl="node1" presStyleIdx="1" presStyleCnt="4" custScaleX="219024" custRadScaleRad="99255" custRadScaleInc="2182">
        <dgm:presLayoutVars>
          <dgm:bulletEnabled val="1"/>
        </dgm:presLayoutVars>
      </dgm:prSet>
      <dgm:spPr/>
    </dgm:pt>
    <dgm:pt modelId="{875D5B04-65FF-428B-B4F0-75E7E2A6F589}" type="pres">
      <dgm:prSet presAssocID="{E0E652E5-DFA3-492C-A894-8FA85D1DB9A7}" presName="Name56" presStyleLbl="parChTrans1D2" presStyleIdx="1" presStyleCnt="3"/>
      <dgm:spPr/>
    </dgm:pt>
    <dgm:pt modelId="{97D591E4-2FCE-44DF-875D-F34FFB81059F}" type="pres">
      <dgm:prSet presAssocID="{B0FD57AD-A16E-4458-AB80-D213387E0F4A}" presName="text0" presStyleLbl="node1" presStyleIdx="2" presStyleCnt="4" custScaleX="222287" custRadScaleRad="97606" custRadScaleInc="-29966">
        <dgm:presLayoutVars>
          <dgm:bulletEnabled val="1"/>
        </dgm:presLayoutVars>
      </dgm:prSet>
      <dgm:spPr/>
    </dgm:pt>
    <dgm:pt modelId="{37F52AE5-5A92-488B-9DC2-A9AAB2EEDB9A}" type="pres">
      <dgm:prSet presAssocID="{1E1459CF-8425-4223-B853-D3625E695577}" presName="Name56" presStyleLbl="parChTrans1D2" presStyleIdx="2" presStyleCnt="3"/>
      <dgm:spPr/>
    </dgm:pt>
    <dgm:pt modelId="{C36335CC-CF9D-48A5-BFBB-AC13997DE075}" type="pres">
      <dgm:prSet presAssocID="{6C7F0E87-3629-4607-BE41-B80B65CDC095}" presName="text0" presStyleLbl="node1" presStyleIdx="3" presStyleCnt="4" custScaleX="227068" custRadScaleRad="93016" custRadScaleInc="30986">
        <dgm:presLayoutVars>
          <dgm:bulletEnabled val="1"/>
        </dgm:presLayoutVars>
      </dgm:prSet>
      <dgm:spPr/>
    </dgm:pt>
  </dgm:ptLst>
  <dgm:cxnLst>
    <dgm:cxn modelId="{D4AE1904-C441-474D-BBE6-515256785237}" type="presOf" srcId="{24F007F7-F610-4824-A229-BF58D81981A5}" destId="{C20E7687-3230-475F-9D36-7BCFD5D66FB6}" srcOrd="0" destOrd="0" presId="urn:microsoft.com/office/officeart/2008/layout/RadialCluster"/>
    <dgm:cxn modelId="{9CBFC108-3E1C-498D-965E-0751E792864E}" type="presOf" srcId="{E0E652E5-DFA3-492C-A894-8FA85D1DB9A7}" destId="{875D5B04-65FF-428B-B4F0-75E7E2A6F589}" srcOrd="0" destOrd="0" presId="urn:microsoft.com/office/officeart/2008/layout/RadialCluster"/>
    <dgm:cxn modelId="{A26C2A1B-99D4-4D90-A9D4-3EE4E958C4CE}" type="presOf" srcId="{F52A0CEA-2214-4549-9518-CF932E1F815C}" destId="{A1740767-2529-4C72-98C7-DCCAA3DB6CC7}" srcOrd="0" destOrd="0" presId="urn:microsoft.com/office/officeart/2008/layout/RadialCluster"/>
    <dgm:cxn modelId="{0328AA28-8DC7-42EC-905C-CCF5725DA6BC}" srcId="{08DEF5F6-69F9-4E68-B536-B307FAA49FF1}" destId="{24F007F7-F610-4824-A229-BF58D81981A5}" srcOrd="0" destOrd="0" parTransId="{F52A0CEA-2214-4549-9518-CF932E1F815C}" sibTransId="{8E1C0698-A52C-4B65-BD5E-561D4C43491C}"/>
    <dgm:cxn modelId="{4FD57A5D-55CB-404C-8900-51BC02D6A5AA}" type="presOf" srcId="{6C7F0E87-3629-4607-BE41-B80B65CDC095}" destId="{C36335CC-CF9D-48A5-BFBB-AC13997DE075}" srcOrd="0" destOrd="0" presId="urn:microsoft.com/office/officeart/2008/layout/RadialCluster"/>
    <dgm:cxn modelId="{0B66A061-FF09-467A-BB63-A9CF1DFF3655}" srcId="{D68A2810-8F1D-4CE2-BA9D-844F48B3D37E}" destId="{08DEF5F6-69F9-4E68-B536-B307FAA49FF1}" srcOrd="0" destOrd="0" parTransId="{E47EDFF0-811F-4D97-9324-A23A9F64AC7A}" sibTransId="{4150545F-6FBE-4581-A55D-5ECAA6F23B3F}"/>
    <dgm:cxn modelId="{45F99451-BE4E-4CF8-9891-CE9B299A21FB}" srcId="{08DEF5F6-69F9-4E68-B536-B307FAA49FF1}" destId="{B0FD57AD-A16E-4458-AB80-D213387E0F4A}" srcOrd="1" destOrd="0" parTransId="{E0E652E5-DFA3-492C-A894-8FA85D1DB9A7}" sibTransId="{9C5A1A44-EE61-4988-AAEF-76694C260453}"/>
    <dgm:cxn modelId="{5EAA7D9A-DA02-4972-948A-7A0FC0B118C8}" type="presOf" srcId="{D68A2810-8F1D-4CE2-BA9D-844F48B3D37E}" destId="{21FFC639-E75B-498B-A0F7-DB97D68ECA77}" srcOrd="0" destOrd="0" presId="urn:microsoft.com/office/officeart/2008/layout/RadialCluster"/>
    <dgm:cxn modelId="{5CBD35C5-C857-4315-9C5A-A287E290E2D7}" srcId="{08DEF5F6-69F9-4E68-B536-B307FAA49FF1}" destId="{6C7F0E87-3629-4607-BE41-B80B65CDC095}" srcOrd="2" destOrd="0" parTransId="{1E1459CF-8425-4223-B853-D3625E695577}" sibTransId="{72290C40-2D6E-4E0C-AC0C-977605AD7315}"/>
    <dgm:cxn modelId="{06F74ED6-F7FC-4413-A4F8-2009CA958E8D}" type="presOf" srcId="{B0FD57AD-A16E-4458-AB80-D213387E0F4A}" destId="{97D591E4-2FCE-44DF-875D-F34FFB81059F}" srcOrd="0" destOrd="0" presId="urn:microsoft.com/office/officeart/2008/layout/RadialCluster"/>
    <dgm:cxn modelId="{77238EDA-4FED-4F35-9651-B52082ECF30B}" type="presOf" srcId="{08DEF5F6-69F9-4E68-B536-B307FAA49FF1}" destId="{9FB91A81-B7E9-4644-8371-A9C9305FEFA0}" srcOrd="0" destOrd="0" presId="urn:microsoft.com/office/officeart/2008/layout/RadialCluster"/>
    <dgm:cxn modelId="{0486CBE3-944C-401F-B8FB-297FDFA51E43}" type="presOf" srcId="{1E1459CF-8425-4223-B853-D3625E695577}" destId="{37F52AE5-5A92-488B-9DC2-A9AAB2EEDB9A}" srcOrd="0" destOrd="0" presId="urn:microsoft.com/office/officeart/2008/layout/RadialCluster"/>
    <dgm:cxn modelId="{87F33B1B-59AA-4469-8961-191427B9C31F}" type="presParOf" srcId="{21FFC639-E75B-498B-A0F7-DB97D68ECA77}" destId="{0CE2F8F5-1066-4930-A8AB-8D0A1809336E}" srcOrd="0" destOrd="0" presId="urn:microsoft.com/office/officeart/2008/layout/RadialCluster"/>
    <dgm:cxn modelId="{D562EED0-5C7E-4CDA-83E1-3EBCF0F7CC0C}" type="presParOf" srcId="{0CE2F8F5-1066-4930-A8AB-8D0A1809336E}" destId="{9FB91A81-B7E9-4644-8371-A9C9305FEFA0}" srcOrd="0" destOrd="0" presId="urn:microsoft.com/office/officeart/2008/layout/RadialCluster"/>
    <dgm:cxn modelId="{9B5C097F-7105-46BF-B35E-4DCA8A63CBD9}" type="presParOf" srcId="{0CE2F8F5-1066-4930-A8AB-8D0A1809336E}" destId="{A1740767-2529-4C72-98C7-DCCAA3DB6CC7}" srcOrd="1" destOrd="0" presId="urn:microsoft.com/office/officeart/2008/layout/RadialCluster"/>
    <dgm:cxn modelId="{A0A4EE25-DF4C-4BA8-A128-B7142D90F5A4}" type="presParOf" srcId="{0CE2F8F5-1066-4930-A8AB-8D0A1809336E}" destId="{C20E7687-3230-475F-9D36-7BCFD5D66FB6}" srcOrd="2" destOrd="0" presId="urn:microsoft.com/office/officeart/2008/layout/RadialCluster"/>
    <dgm:cxn modelId="{86C15CC0-170B-4283-95F5-7EF4DFC7BBDD}" type="presParOf" srcId="{0CE2F8F5-1066-4930-A8AB-8D0A1809336E}" destId="{875D5B04-65FF-428B-B4F0-75E7E2A6F589}" srcOrd="3" destOrd="0" presId="urn:microsoft.com/office/officeart/2008/layout/RadialCluster"/>
    <dgm:cxn modelId="{AE673E89-D508-45E4-9FDB-C4DF7BEE313B}" type="presParOf" srcId="{0CE2F8F5-1066-4930-A8AB-8D0A1809336E}" destId="{97D591E4-2FCE-44DF-875D-F34FFB81059F}" srcOrd="4" destOrd="0" presId="urn:microsoft.com/office/officeart/2008/layout/RadialCluster"/>
    <dgm:cxn modelId="{FC3F2A87-04E4-48E3-91A2-33AFAF8F58CA}" type="presParOf" srcId="{0CE2F8F5-1066-4930-A8AB-8D0A1809336E}" destId="{37F52AE5-5A92-488B-9DC2-A9AAB2EEDB9A}" srcOrd="5" destOrd="0" presId="urn:microsoft.com/office/officeart/2008/layout/RadialCluster"/>
    <dgm:cxn modelId="{CFF18BC3-51D0-4B11-9A48-E567A056346A}" type="presParOf" srcId="{0CE2F8F5-1066-4930-A8AB-8D0A1809336E}" destId="{C36335CC-CF9D-48A5-BFBB-AC13997DE075}" srcOrd="6" destOrd="0" presId="urn:microsoft.com/office/officeart/2008/layout/RadialCluster"/>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B91A81-B7E9-4644-8371-A9C9305FEFA0}">
      <dsp:nvSpPr>
        <dsp:cNvPr id="0" name=""/>
        <dsp:cNvSpPr/>
      </dsp:nvSpPr>
      <dsp:spPr>
        <a:xfrm>
          <a:off x="2915592" y="1786086"/>
          <a:ext cx="2378399" cy="1093297"/>
        </a:xfrm>
        <a:prstGeom prst="roundRect">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i="1" kern="1200" dirty="0">
              <a:solidFill>
                <a:schemeClr val="tx1"/>
              </a:solidFill>
            </a:rPr>
            <a:t>Randomized</a:t>
          </a:r>
        </a:p>
        <a:p>
          <a:pPr marL="0" lvl="0" indent="0" algn="ctr" defTabSz="1066800">
            <a:lnSpc>
              <a:spcPct val="90000"/>
            </a:lnSpc>
            <a:spcBef>
              <a:spcPct val="0"/>
            </a:spcBef>
            <a:spcAft>
              <a:spcPct val="35000"/>
            </a:spcAft>
            <a:buNone/>
          </a:pPr>
          <a:r>
            <a:rPr lang="en-US" sz="2400" b="1" i="1" kern="1200" dirty="0">
              <a:solidFill>
                <a:schemeClr val="tx1"/>
              </a:solidFill>
            </a:rPr>
            <a:t>(N=9,361)</a:t>
          </a:r>
        </a:p>
      </dsp:txBody>
      <dsp:txXfrm>
        <a:off x="2968962" y="1839456"/>
        <a:ext cx="2271659" cy="986557"/>
      </dsp:txXfrm>
    </dsp:sp>
    <dsp:sp modelId="{A1740767-2529-4C72-98C7-DCCAA3DB6CC7}">
      <dsp:nvSpPr>
        <dsp:cNvPr id="0" name=""/>
        <dsp:cNvSpPr/>
      </dsp:nvSpPr>
      <dsp:spPr>
        <a:xfrm rot="16267162">
          <a:off x="3926122" y="1593000"/>
          <a:ext cx="386246" cy="0"/>
        </a:xfrm>
        <a:custGeom>
          <a:avLst/>
          <a:gdLst/>
          <a:ahLst/>
          <a:cxnLst/>
          <a:rect l="0" t="0" r="0" b="0"/>
          <a:pathLst>
            <a:path>
              <a:moveTo>
                <a:pt x="0" y="0"/>
              </a:moveTo>
              <a:lnTo>
                <a:pt x="386246" y="0"/>
              </a:lnTo>
            </a:path>
          </a:pathLst>
        </a:custGeom>
        <a:noFill/>
        <a:ln w="381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C20E7687-3230-475F-9D36-7BCFD5D66FB6}">
      <dsp:nvSpPr>
        <dsp:cNvPr id="0" name=""/>
        <dsp:cNvSpPr/>
      </dsp:nvSpPr>
      <dsp:spPr>
        <a:xfrm>
          <a:off x="2940907" y="310762"/>
          <a:ext cx="2385504" cy="1089152"/>
        </a:xfrm>
        <a:prstGeom prst="roundRect">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i="1" kern="1200" dirty="0">
              <a:solidFill>
                <a:schemeClr val="tx1"/>
              </a:solidFill>
            </a:rPr>
            <a:t>Screened</a:t>
          </a:r>
        </a:p>
        <a:p>
          <a:pPr marL="0" lvl="0" indent="0" algn="ctr" defTabSz="1066800">
            <a:lnSpc>
              <a:spcPct val="90000"/>
            </a:lnSpc>
            <a:spcBef>
              <a:spcPct val="0"/>
            </a:spcBef>
            <a:spcAft>
              <a:spcPct val="35000"/>
            </a:spcAft>
            <a:buNone/>
          </a:pPr>
          <a:r>
            <a:rPr lang="en-US" sz="2400" b="1" i="1" kern="1200" dirty="0">
              <a:solidFill>
                <a:schemeClr val="tx1"/>
              </a:solidFill>
            </a:rPr>
            <a:t>(N=14,692)</a:t>
          </a:r>
        </a:p>
      </dsp:txBody>
      <dsp:txXfrm>
        <a:off x="2994075" y="363930"/>
        <a:ext cx="2279168" cy="982816"/>
      </dsp:txXfrm>
    </dsp:sp>
    <dsp:sp modelId="{875D5B04-65FF-428B-B4F0-75E7E2A6F589}">
      <dsp:nvSpPr>
        <dsp:cNvPr id="0" name=""/>
        <dsp:cNvSpPr/>
      </dsp:nvSpPr>
      <dsp:spPr>
        <a:xfrm rot="1957645">
          <a:off x="4897565" y="3088134"/>
          <a:ext cx="774335" cy="0"/>
        </a:xfrm>
        <a:custGeom>
          <a:avLst/>
          <a:gdLst/>
          <a:ahLst/>
          <a:cxnLst/>
          <a:rect l="0" t="0" r="0" b="0"/>
          <a:pathLst>
            <a:path>
              <a:moveTo>
                <a:pt x="0" y="0"/>
              </a:moveTo>
              <a:lnTo>
                <a:pt x="774335" y="0"/>
              </a:lnTo>
            </a:path>
          </a:pathLst>
        </a:custGeom>
        <a:noFill/>
        <a:ln w="381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97D591E4-2FCE-44DF-875D-F34FFB81059F}">
      <dsp:nvSpPr>
        <dsp:cNvPr id="0" name=""/>
        <dsp:cNvSpPr/>
      </dsp:nvSpPr>
      <dsp:spPr>
        <a:xfrm>
          <a:off x="5250915" y="3296885"/>
          <a:ext cx="2421043" cy="1089152"/>
        </a:xfrm>
        <a:prstGeom prst="roundRect">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i="1" kern="1200" dirty="0">
              <a:solidFill>
                <a:schemeClr val="tx1"/>
              </a:solidFill>
            </a:rPr>
            <a:t>Standard Treatment</a:t>
          </a:r>
        </a:p>
        <a:p>
          <a:pPr marL="0" lvl="0" indent="0" algn="ctr" defTabSz="1066800">
            <a:lnSpc>
              <a:spcPct val="90000"/>
            </a:lnSpc>
            <a:spcBef>
              <a:spcPct val="0"/>
            </a:spcBef>
            <a:spcAft>
              <a:spcPct val="35000"/>
            </a:spcAft>
            <a:buNone/>
          </a:pPr>
          <a:r>
            <a:rPr lang="en-US" sz="2400" b="1" i="1" kern="1200" dirty="0">
              <a:solidFill>
                <a:schemeClr val="tx1"/>
              </a:solidFill>
            </a:rPr>
            <a:t>(N=4,683)</a:t>
          </a:r>
        </a:p>
      </dsp:txBody>
      <dsp:txXfrm>
        <a:off x="5304083" y="3350053"/>
        <a:ext cx="2314707" cy="982816"/>
      </dsp:txXfrm>
    </dsp:sp>
    <dsp:sp modelId="{37F52AE5-5A92-488B-9DC2-A9AAB2EEDB9A}">
      <dsp:nvSpPr>
        <dsp:cNvPr id="0" name=""/>
        <dsp:cNvSpPr/>
      </dsp:nvSpPr>
      <dsp:spPr>
        <a:xfrm rot="8858457">
          <a:off x="2605583" y="3064047"/>
          <a:ext cx="690043" cy="0"/>
        </a:xfrm>
        <a:custGeom>
          <a:avLst/>
          <a:gdLst/>
          <a:ahLst/>
          <a:cxnLst/>
          <a:rect l="0" t="0" r="0" b="0"/>
          <a:pathLst>
            <a:path>
              <a:moveTo>
                <a:pt x="0" y="0"/>
              </a:moveTo>
              <a:lnTo>
                <a:pt x="690043" y="0"/>
              </a:lnTo>
            </a:path>
          </a:pathLst>
        </a:custGeom>
        <a:noFill/>
        <a:ln w="381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C36335CC-CF9D-48A5-BFBB-AC13997DE075}">
      <dsp:nvSpPr>
        <dsp:cNvPr id="0" name=""/>
        <dsp:cNvSpPr/>
      </dsp:nvSpPr>
      <dsp:spPr>
        <a:xfrm>
          <a:off x="563132" y="3248711"/>
          <a:ext cx="2473115" cy="1089152"/>
        </a:xfrm>
        <a:prstGeom prst="roundRect">
          <a:avLst/>
        </a:prstGeom>
        <a:solidFill>
          <a:schemeClr val="bg1">
            <a:lumMod val="9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a:lnSpc>
              <a:spcPct val="90000"/>
            </a:lnSpc>
            <a:spcBef>
              <a:spcPct val="0"/>
            </a:spcBef>
            <a:spcAft>
              <a:spcPct val="35000"/>
            </a:spcAft>
            <a:buNone/>
          </a:pPr>
          <a:r>
            <a:rPr lang="en-US" sz="2400" b="1" i="1" kern="1200" dirty="0">
              <a:solidFill>
                <a:schemeClr val="tx1"/>
              </a:solidFill>
            </a:rPr>
            <a:t>Intensive Treatment</a:t>
          </a:r>
        </a:p>
        <a:p>
          <a:pPr marL="0" lvl="0" indent="0" algn="ctr" defTabSz="1066800">
            <a:lnSpc>
              <a:spcPct val="90000"/>
            </a:lnSpc>
            <a:spcBef>
              <a:spcPct val="0"/>
            </a:spcBef>
            <a:spcAft>
              <a:spcPct val="35000"/>
            </a:spcAft>
            <a:buNone/>
          </a:pPr>
          <a:r>
            <a:rPr lang="en-US" sz="2400" b="1" i="1" kern="1200" dirty="0">
              <a:solidFill>
                <a:schemeClr val="tx1"/>
              </a:solidFill>
            </a:rPr>
            <a:t>(N=4,678)</a:t>
          </a:r>
        </a:p>
      </dsp:txBody>
      <dsp:txXfrm>
        <a:off x="616300" y="3301879"/>
        <a:ext cx="2366779" cy="982816"/>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7F11E5B-3616-4832-9C9F-75152DAF0742}" type="datetimeFigureOut">
              <a:rPr lang="en-NZ" smtClean="0"/>
              <a:t>5/03/2019</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6FDC5CD-ED81-40F1-B117-7DA767905869}" type="slidenum">
              <a:rPr lang="en-NZ" smtClean="0"/>
              <a:t>‹#›</a:t>
            </a:fld>
            <a:endParaRPr lang="en-NZ"/>
          </a:p>
        </p:txBody>
      </p:sp>
    </p:spTree>
    <p:extLst>
      <p:ext uri="{BB962C8B-B14F-4D97-AF65-F5344CB8AC3E}">
        <p14:creationId xmlns:p14="http://schemas.microsoft.com/office/powerpoint/2010/main" val="1979838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EB0970D0-5E4D-48CA-8CC3-97A1ADBDB244}"/>
              </a:ext>
            </a:extLst>
          </p:cNvPr>
          <p:cNvSpPr>
            <a:spLocks noGrp="1" noRot="1" noChangeAspect="1" noChangeArrowheads="1" noTextEdit="1"/>
          </p:cNvSpPr>
          <p:nvPr>
            <p:ph type="sldImg"/>
          </p:nvPr>
        </p:nvSpPr>
        <p:spPr>
          <a:ln/>
        </p:spPr>
      </p:sp>
      <p:sp>
        <p:nvSpPr>
          <p:cNvPr id="55299" name="Rectangle 3">
            <a:extLst>
              <a:ext uri="{FF2B5EF4-FFF2-40B4-BE49-F238E27FC236}">
                <a16:creationId xmlns:a16="http://schemas.microsoft.com/office/drawing/2014/main" id="{D401BC66-677E-41E3-B330-2B863250101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en-US"/>
              <a:t>And according to the WHO elevated blood pressure (systolic &gt; 115 mmHg) is estimated to be the leading risk for death in the world.  </a:t>
            </a:r>
          </a:p>
        </p:txBody>
      </p:sp>
    </p:spTree>
    <p:extLst>
      <p:ext uri="{BB962C8B-B14F-4D97-AF65-F5344CB8AC3E}">
        <p14:creationId xmlns:p14="http://schemas.microsoft.com/office/powerpoint/2010/main" val="1258533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7FB0A132-7D09-4E1F-9D26-061AF92370E8}"/>
              </a:ext>
            </a:extLst>
          </p:cNvPr>
          <p:cNvSpPr>
            <a:spLocks noGrp="1" noRot="1" noChangeAspect="1" noChangeArrowheads="1" noTextEdit="1"/>
          </p:cNvSpPr>
          <p:nvPr>
            <p:ph type="sldImg"/>
          </p:nvPr>
        </p:nvSpPr>
        <p:spPr>
          <a:solidFill>
            <a:srgbClr val="FFFFFF"/>
          </a:solidFill>
          <a:ln/>
        </p:spPr>
      </p:sp>
      <p:sp>
        <p:nvSpPr>
          <p:cNvPr id="24579" name="Rectangle 3">
            <a:extLst>
              <a:ext uri="{FF2B5EF4-FFF2-40B4-BE49-F238E27FC236}">
                <a16:creationId xmlns:a16="http://schemas.microsoft.com/office/drawing/2014/main" id="{82F9231B-AEFE-4200-8D83-CC649712F527}"/>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r>
              <a:rPr lang="en-US" altLang="en-US" b="1">
                <a:latin typeface="Arial" panose="020B0604020202020204" pitchFamily="34" charset="0"/>
              </a:rPr>
              <a:t>Figure 4 </a:t>
            </a:r>
            <a:r>
              <a:rPr lang="en-US" altLang="en-US">
                <a:latin typeface="Arial" panose="020B0604020202020204" pitchFamily="34" charset="0"/>
              </a:rPr>
              <a:t>Core drug treatment strategy for uncomplicated hypertension. The core algorithm is also appropriate for most patients with HMOD, cerebrovascular disease, diabetes, or PAD. ACEi = angiotensin-converting enzyme inhibitor; ARB = angiotensin receptor blocker; CCB = calcium channel blocker; HMOD = hypertension-mediated organ damage; MI = myocardial infarction; o.d. = omni die (every day); PAD = peripheral artery disease.
</a:t>
            </a:r>
          </a:p>
        </p:txBody>
      </p:sp>
    </p:spTree>
    <p:extLst>
      <p:ext uri="{BB962C8B-B14F-4D97-AF65-F5344CB8AC3E}">
        <p14:creationId xmlns:p14="http://schemas.microsoft.com/office/powerpoint/2010/main" val="22912645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FD3616A2-9211-4F43-BACD-0C17133E8B32}"/>
              </a:ext>
            </a:extLst>
          </p:cNvPr>
          <p:cNvSpPr>
            <a:spLocks noGrp="1" noRot="1" noChangeAspect="1" noChangeArrowheads="1" noTextEdit="1"/>
          </p:cNvSpPr>
          <p:nvPr>
            <p:ph type="sldImg"/>
          </p:nvPr>
        </p:nvSpPr>
        <p:spPr>
          <a:solidFill>
            <a:srgbClr val="FFFFFF"/>
          </a:solidFill>
          <a:ln/>
        </p:spPr>
      </p:sp>
      <p:sp>
        <p:nvSpPr>
          <p:cNvPr id="26627" name="Rectangle 3">
            <a:extLst>
              <a:ext uri="{FF2B5EF4-FFF2-40B4-BE49-F238E27FC236}">
                <a16:creationId xmlns:a16="http://schemas.microsoft.com/office/drawing/2014/main" id="{FD88E5B5-9A27-484D-BEDF-936F7EE48804}"/>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r>
              <a:rPr lang="en-US" altLang="en-US" b="1">
                <a:latin typeface="Arial" panose="020B0604020202020204" pitchFamily="34" charset="0"/>
              </a:rPr>
              <a:t>Figure 5 </a:t>
            </a:r>
            <a:r>
              <a:rPr lang="en-US" altLang="en-US">
                <a:latin typeface="Arial" panose="020B0604020202020204" pitchFamily="34" charset="0"/>
              </a:rPr>
              <a:t>Drug treatment strategy for hypertension and coronary artery disease. ACEi = angiotensin-converting enzyme inhibitor; ARB = angiotensin receptor blocker; BP = blood pressure; CCB = calcium channel blocker; CVD = cardiovascular disease; o.d. = omni die (every day).
</a:t>
            </a:r>
          </a:p>
        </p:txBody>
      </p:sp>
    </p:spTree>
    <p:extLst>
      <p:ext uri="{BB962C8B-B14F-4D97-AF65-F5344CB8AC3E}">
        <p14:creationId xmlns:p14="http://schemas.microsoft.com/office/powerpoint/2010/main" val="224237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a:extLst>
              <a:ext uri="{FF2B5EF4-FFF2-40B4-BE49-F238E27FC236}">
                <a16:creationId xmlns:a16="http://schemas.microsoft.com/office/drawing/2014/main" id="{DC6A979D-CDA7-4F62-AEFA-879C872CE5A9}"/>
              </a:ext>
            </a:extLst>
          </p:cNvPr>
          <p:cNvSpPr>
            <a:spLocks noGrp="1" noRot="1" noChangeAspect="1" noChangeArrowheads="1" noTextEdit="1"/>
          </p:cNvSpPr>
          <p:nvPr>
            <p:ph type="sldImg"/>
          </p:nvPr>
        </p:nvSpPr>
        <p:spPr>
          <a:solidFill>
            <a:srgbClr val="FFFFFF"/>
          </a:solidFill>
          <a:ln/>
        </p:spPr>
      </p:sp>
      <p:sp>
        <p:nvSpPr>
          <p:cNvPr id="28675" name="Rectangle 3">
            <a:extLst>
              <a:ext uri="{FF2B5EF4-FFF2-40B4-BE49-F238E27FC236}">
                <a16:creationId xmlns:a16="http://schemas.microsoft.com/office/drawing/2014/main" id="{79B18D75-0960-4096-84DA-823CC78405C4}"/>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r>
              <a:rPr lang="en-US" altLang="en-US" b="1">
                <a:latin typeface="Arial" panose="020B0604020202020204" pitchFamily="34" charset="0"/>
              </a:rPr>
              <a:t>Figure 6 </a:t>
            </a:r>
            <a:r>
              <a:rPr lang="en-US" altLang="en-US">
                <a:latin typeface="Arial" panose="020B0604020202020204" pitchFamily="34" charset="0"/>
              </a:rPr>
              <a:t>Drug treatment strategy for hypertension and chronic kidney disease. ACEi = angiotensin-converting enzyme inhibitor; ARB = angiotensin receptor blocker; BP = blood pressure; CCB = calcium channel blocker; CKD = chronic kidney disease; eGFR = estimated glomerular filtration rate; MI = myocardial infarction; o.d. = omni die (every day).
&lt;sup&gt;a&lt;/sup&gt;CKD is defined as an eGFR &lt;60 mL/min/1.72 m&lt;sup&gt;2&lt;/sup&gt; with or without proteinuria.
&lt;sup&gt;b&lt;/sup&gt;Use loop diuretics when eGFR is &lt;30 mL/min/1.72 m&lt;sup&gt;2&lt;/sup&gt;, because thiazide/thiazide-like diuretics are much less effective/ineffective when eGFR is reduced to this level.
&lt;sup&gt;c&lt;/sup&gt;Caution: risk of hyperkalaemia with spironolactone, especially when eGFR is &lt;45 mL/min/1.72 m&lt;sup&gt;2&lt;/sup&gt; or baseline K&lt;sup&gt;+&lt;/sup&gt; ≥4.5 mmol/L.
</a:t>
            </a:r>
          </a:p>
        </p:txBody>
      </p:sp>
    </p:spTree>
    <p:extLst>
      <p:ext uri="{BB962C8B-B14F-4D97-AF65-F5344CB8AC3E}">
        <p14:creationId xmlns:p14="http://schemas.microsoft.com/office/powerpoint/2010/main" val="3490771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4DB362CD-82B1-43E7-9D58-E60D280D49D6}"/>
              </a:ext>
            </a:extLst>
          </p:cNvPr>
          <p:cNvSpPr>
            <a:spLocks noGrp="1" noRot="1" noChangeAspect="1" noChangeArrowheads="1" noTextEdit="1"/>
          </p:cNvSpPr>
          <p:nvPr>
            <p:ph type="sldImg"/>
          </p:nvPr>
        </p:nvSpPr>
        <p:spPr>
          <a:solidFill>
            <a:srgbClr val="FFFFFF"/>
          </a:solidFill>
          <a:ln/>
        </p:spPr>
      </p:sp>
      <p:sp>
        <p:nvSpPr>
          <p:cNvPr id="30723" name="Rectangle 3">
            <a:extLst>
              <a:ext uri="{FF2B5EF4-FFF2-40B4-BE49-F238E27FC236}">
                <a16:creationId xmlns:a16="http://schemas.microsoft.com/office/drawing/2014/main" id="{4578C48A-B34E-4128-ACB0-B05249026137}"/>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r>
              <a:rPr lang="en-US" altLang="en-US" b="1">
                <a:latin typeface="Arial" panose="020B0604020202020204" pitchFamily="34" charset="0"/>
              </a:rPr>
              <a:t>Figure 7 </a:t>
            </a:r>
            <a:r>
              <a:rPr lang="en-US" altLang="en-US">
                <a:latin typeface="Arial" panose="020B0604020202020204" pitchFamily="34" charset="0"/>
              </a:rPr>
              <a:t>Drug treatment strategy for hypertension and hear failure with reduced ejection fraction. Do not use non-dihydropyridine CCBs (e.g. verapamil or diltiazem). ACEi = angiotensin-converting enzyme inhibitor; ARB = angiotensin receptor blocker; CCB = calcium channel blocker; ESC = European Society of Cardiology; HFrEF = heart failure with reduced ejection fraction; MRA = mineralocorticoid receptor antagonist.
&lt;sup&gt;a&lt;/sup&gt;Consider an angiotensin receptor/neprilysin inhibitor instead of ACEi or ARB per ESC Heart Failure Guidelines.&lt;sup&gt;136&lt;/sup&gt;
&lt;sup&gt;b&lt;/sup&gt;Diuretic refers to thiazide/thiazide-like diuretic. Consider a loop diuretic as an alternative in patients with oedema.
&lt;sup&gt;c&lt;/sup&gt;MRA (spironolactone or eplerenone).
</a:t>
            </a:r>
          </a:p>
        </p:txBody>
      </p:sp>
    </p:spTree>
    <p:extLst>
      <p:ext uri="{BB962C8B-B14F-4D97-AF65-F5344CB8AC3E}">
        <p14:creationId xmlns:p14="http://schemas.microsoft.com/office/powerpoint/2010/main" val="22953847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126BF296-8701-4775-9CDD-7DC8860F66A5}"/>
              </a:ext>
            </a:extLst>
          </p:cNvPr>
          <p:cNvSpPr>
            <a:spLocks noGrp="1" noRot="1" noChangeAspect="1" noChangeArrowheads="1" noTextEdit="1"/>
          </p:cNvSpPr>
          <p:nvPr>
            <p:ph type="sldImg"/>
          </p:nvPr>
        </p:nvSpPr>
        <p:spPr>
          <a:solidFill>
            <a:srgbClr val="FFFFFF"/>
          </a:solidFill>
          <a:ln/>
        </p:spPr>
      </p:sp>
      <p:sp>
        <p:nvSpPr>
          <p:cNvPr id="32771" name="Rectangle 3">
            <a:extLst>
              <a:ext uri="{FF2B5EF4-FFF2-40B4-BE49-F238E27FC236}">
                <a16:creationId xmlns:a16="http://schemas.microsoft.com/office/drawing/2014/main" id="{54370F9F-3120-42B4-A521-FB30CFCE24B6}"/>
              </a:ext>
            </a:extLst>
          </p:cNvPr>
          <p:cNvSpPr>
            <a:spLocks noGrp="1" noChangeArrowheads="1"/>
          </p:cNvSpPr>
          <p:nvPr>
            <p:ph type="body" idx="1"/>
          </p:nvPr>
        </p:nvSpPr>
        <p:spPr>
          <a:solidFill>
            <a:srgbClr val="FFFFFF"/>
          </a:solidFill>
          <a:ln>
            <a:solidFill>
              <a:srgbClr val="000000"/>
            </a:solidFill>
            <a:miter lim="800000"/>
            <a:headEnd/>
            <a:tailEnd/>
          </a:ln>
        </p:spPr>
        <p:txBody>
          <a:bodyPr/>
          <a:lstStyle/>
          <a:p>
            <a:r>
              <a:rPr lang="en-US" altLang="en-US" b="1">
                <a:latin typeface="Arial" panose="020B0604020202020204" pitchFamily="34" charset="0"/>
              </a:rPr>
              <a:t>Figure 8 </a:t>
            </a:r>
            <a:r>
              <a:rPr lang="en-US" altLang="en-US">
                <a:latin typeface="Arial" panose="020B0604020202020204" pitchFamily="34" charset="0"/>
              </a:rPr>
              <a:t>Drug treatment strategy for hypertension and atrial fibrillation. ACEi = angiotensin-converting enzyme inhibitor; AF = atrial fibrillation; ARB = angiotensin receptor blocker; CCB = calcium channel blocker; CHA&lt;sub&gt;2&lt;/sub&gt;DS&lt;sub&gt;2&lt;/sub&gt;-VASc = CHA&lt;sub&gt;2&lt;/sub&gt;DS&lt;sub&gt;2&lt;/sub&gt;-VASc = Cardiac failure, Hypertension, Age ≥75 (Doubled), Diabetes, Stroke (Doubled) – Vascular disease, Age 65–74 and Sex category (Female); DHP = dihydropyridine.
&lt;sup&gt;a&lt;/sup&gt;Non-DHP CCB (non-DHP CCB, e.g. verapamil or diltiazem).
</a:t>
            </a:r>
          </a:p>
        </p:txBody>
      </p:sp>
    </p:spTree>
    <p:extLst>
      <p:ext uri="{BB962C8B-B14F-4D97-AF65-F5344CB8AC3E}">
        <p14:creationId xmlns:p14="http://schemas.microsoft.com/office/powerpoint/2010/main" val="11750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id="{CA604276-2289-40FC-A6D5-48F7A61F1DC3}"/>
              </a:ext>
            </a:extLst>
          </p:cNvPr>
          <p:cNvSpPr>
            <a:spLocks noGrp="1" noRot="1" noChangeAspect="1" noTextEdit="1"/>
          </p:cNvSpPr>
          <p:nvPr>
            <p:ph type="sldImg"/>
          </p:nvPr>
        </p:nvSpPr>
        <p:spPr>
          <a:ln/>
        </p:spPr>
      </p:sp>
      <p:sp>
        <p:nvSpPr>
          <p:cNvPr id="76803" name="Notes Placeholder 2">
            <a:extLst>
              <a:ext uri="{FF2B5EF4-FFF2-40B4-BE49-F238E27FC236}">
                <a16:creationId xmlns:a16="http://schemas.microsoft.com/office/drawing/2014/main" id="{AA5014F1-7071-44E3-A541-E503F8D40D8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NZ" altLang="en-US"/>
              <a:t>..just go back to this hypothetical patient that I showed at the beginning..</a:t>
            </a:r>
          </a:p>
          <a:p>
            <a:endParaRPr lang="en-NZ" altLang="en-US"/>
          </a:p>
          <a:p>
            <a:r>
              <a:rPr lang="en-NZ" altLang="en-US"/>
              <a:t>I don’t know what you’d do with her. I know what I would. But if you follow the NZ guideline, she doesn’t make the 15% 5-year cut – so she gets no antihypertensive or lipid-lowering treatment… </a:t>
            </a:r>
            <a:r>
              <a:rPr lang="en-NZ" altLang="en-US" u="sng"/>
              <a:t>you all agree with that approach??</a:t>
            </a:r>
          </a:p>
        </p:txBody>
      </p:sp>
      <p:sp>
        <p:nvSpPr>
          <p:cNvPr id="76804" name="Slide Number Placeholder 3">
            <a:extLst>
              <a:ext uri="{FF2B5EF4-FFF2-40B4-BE49-F238E27FC236}">
                <a16:creationId xmlns:a16="http://schemas.microsoft.com/office/drawing/2014/main" id="{0B6D0B43-A98D-4A0B-B1AD-F5C99AE2178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42950" indent="-285750">
              <a:spcBef>
                <a:spcPct val="30000"/>
              </a:spcBef>
              <a:defRPr kumimoji="1" sz="1200">
                <a:solidFill>
                  <a:schemeClr val="tx1"/>
                </a:solidFill>
                <a:latin typeface="Times New Roman" panose="02020603050405020304" pitchFamily="18" charset="0"/>
              </a:defRPr>
            </a:lvl2pPr>
            <a:lvl3pPr marL="1143000" indent="-228600">
              <a:spcBef>
                <a:spcPct val="30000"/>
              </a:spcBef>
              <a:defRPr kumimoji="1" sz="1200">
                <a:solidFill>
                  <a:schemeClr val="tx1"/>
                </a:solidFill>
                <a:latin typeface="Times New Roman" panose="02020603050405020304" pitchFamily="18" charset="0"/>
              </a:defRPr>
            </a:lvl3pPr>
            <a:lvl4pPr marL="1600200" indent="-228600">
              <a:spcBef>
                <a:spcPct val="30000"/>
              </a:spcBef>
              <a:defRPr kumimoji="1" sz="1200">
                <a:solidFill>
                  <a:schemeClr val="tx1"/>
                </a:solidFill>
                <a:latin typeface="Times New Roman" panose="02020603050405020304" pitchFamily="18" charset="0"/>
              </a:defRPr>
            </a:lvl4pPr>
            <a:lvl5pPr marL="2057400" indent="-22860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2127D119-A48F-48AF-A8DA-E7606E1F8866}" type="slidenum">
              <a:rPr kumimoji="0" lang="en-GB" altLang="en-US"/>
              <a:pPr>
                <a:spcBef>
                  <a:spcPct val="0"/>
                </a:spcBef>
              </a:pPr>
              <a:t>4</a:t>
            </a:fld>
            <a:endParaRPr kumimoji="0"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Image Placeholder 1">
            <a:extLst>
              <a:ext uri="{FF2B5EF4-FFF2-40B4-BE49-F238E27FC236}">
                <a16:creationId xmlns:a16="http://schemas.microsoft.com/office/drawing/2014/main" id="{3F8EA06E-5BB1-48D2-9E55-9409F70D3F6B}"/>
              </a:ext>
            </a:extLst>
          </p:cNvPr>
          <p:cNvSpPr>
            <a:spLocks noGrp="1" noRot="1" noChangeAspect="1" noTextEdit="1"/>
          </p:cNvSpPr>
          <p:nvPr>
            <p:ph type="sldImg"/>
          </p:nvPr>
        </p:nvSpPr>
        <p:spPr>
          <a:ln/>
        </p:spPr>
      </p:sp>
      <p:sp>
        <p:nvSpPr>
          <p:cNvPr id="82947" name="Notes Placeholder 2">
            <a:extLst>
              <a:ext uri="{FF2B5EF4-FFF2-40B4-BE49-F238E27FC236}">
                <a16:creationId xmlns:a16="http://schemas.microsoft.com/office/drawing/2014/main" id="{1EE55BFA-DE59-4D0E-9D37-48FDD8FCA73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NZ" altLang="en-US"/>
              <a:t>..similarly for our hypothetical 50 year old woman – the guideline does not differentiate between her and a 50 year old woman with optimal BP and lipids, but our patient has a 50% lifetime risk of cardiovascular disease, compared with an 8% risk for the woman with optimal parameters</a:t>
            </a:r>
          </a:p>
        </p:txBody>
      </p:sp>
      <p:sp>
        <p:nvSpPr>
          <p:cNvPr id="82948" name="Slide Number Placeholder 3">
            <a:extLst>
              <a:ext uri="{FF2B5EF4-FFF2-40B4-BE49-F238E27FC236}">
                <a16:creationId xmlns:a16="http://schemas.microsoft.com/office/drawing/2014/main" id="{6E6D0926-5115-411C-A846-78914CB69AA1}"/>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42950" indent="-285750">
              <a:spcBef>
                <a:spcPct val="30000"/>
              </a:spcBef>
              <a:defRPr kumimoji="1" sz="1200">
                <a:solidFill>
                  <a:schemeClr val="tx1"/>
                </a:solidFill>
                <a:latin typeface="Times New Roman" panose="02020603050405020304" pitchFamily="18" charset="0"/>
              </a:defRPr>
            </a:lvl2pPr>
            <a:lvl3pPr marL="1143000" indent="-228600">
              <a:spcBef>
                <a:spcPct val="30000"/>
              </a:spcBef>
              <a:defRPr kumimoji="1" sz="1200">
                <a:solidFill>
                  <a:schemeClr val="tx1"/>
                </a:solidFill>
                <a:latin typeface="Times New Roman" panose="02020603050405020304" pitchFamily="18" charset="0"/>
              </a:defRPr>
            </a:lvl3pPr>
            <a:lvl4pPr marL="1600200" indent="-228600">
              <a:spcBef>
                <a:spcPct val="30000"/>
              </a:spcBef>
              <a:defRPr kumimoji="1" sz="1200">
                <a:solidFill>
                  <a:schemeClr val="tx1"/>
                </a:solidFill>
                <a:latin typeface="Times New Roman" panose="02020603050405020304" pitchFamily="18" charset="0"/>
              </a:defRPr>
            </a:lvl4pPr>
            <a:lvl5pPr marL="2057400" indent="-22860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00B21BAE-F573-4F46-9E1B-8FFD7B38E9CE}" type="slidenum">
              <a:rPr kumimoji="0" lang="en-GB" altLang="en-US"/>
              <a:pPr>
                <a:spcBef>
                  <a:spcPct val="0"/>
                </a:spcBef>
              </a:pPr>
              <a:t>6</a:t>
            </a:fld>
            <a:endParaRPr kumimoji="0" lang="en-GB" altLang="en-US"/>
          </a:p>
        </p:txBody>
      </p:sp>
    </p:spTree>
    <p:extLst>
      <p:ext uri="{BB962C8B-B14F-4D97-AF65-F5344CB8AC3E}">
        <p14:creationId xmlns:p14="http://schemas.microsoft.com/office/powerpoint/2010/main" val="1512419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id="{422010A5-6BE5-4029-8B63-101D2717CC5F}"/>
              </a:ext>
            </a:extLst>
          </p:cNvPr>
          <p:cNvSpPr>
            <a:spLocks noGrp="1" noRot="1" noChangeAspect="1" noTextEdit="1"/>
          </p:cNvSpPr>
          <p:nvPr>
            <p:ph type="sldImg"/>
          </p:nvPr>
        </p:nvSpPr>
        <p:spPr>
          <a:ln/>
        </p:spPr>
      </p:sp>
      <p:sp>
        <p:nvSpPr>
          <p:cNvPr id="78851" name="Notes Placeholder 2">
            <a:extLst>
              <a:ext uri="{FF2B5EF4-FFF2-40B4-BE49-F238E27FC236}">
                <a16:creationId xmlns:a16="http://schemas.microsoft.com/office/drawing/2014/main" id="{E01499FB-204B-4036-B9AB-C90BB6CAE2B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NZ" altLang="en-US"/>
              <a:t>.. Well the point is.. And what the NZ and other similar risk calculators don’t do is distinguish short term from long term (or lifetime risk). And of course, long term risk is more important to 35 year olds than 75 year olds. So you’ve got people at low short and long term risk – and no one would argue that they don’t need treatment. You’ve got people with high short term and long term risk and no-one would argue that they do need treatment. Then you’ve got people with low short term, but high long term risk, and I would argue that they do need treatment</a:t>
            </a:r>
          </a:p>
        </p:txBody>
      </p:sp>
      <p:sp>
        <p:nvSpPr>
          <p:cNvPr id="78852" name="Slide Number Placeholder 3">
            <a:extLst>
              <a:ext uri="{FF2B5EF4-FFF2-40B4-BE49-F238E27FC236}">
                <a16:creationId xmlns:a16="http://schemas.microsoft.com/office/drawing/2014/main" id="{8D08AFD7-F06B-497C-94F2-B5C62F14882A}"/>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New Roman" panose="02020603050405020304" pitchFamily="18" charset="0"/>
              </a:defRPr>
            </a:lvl1pPr>
            <a:lvl2pPr marL="742950" indent="-285750">
              <a:spcBef>
                <a:spcPct val="30000"/>
              </a:spcBef>
              <a:defRPr kumimoji="1" sz="1200">
                <a:solidFill>
                  <a:schemeClr val="tx1"/>
                </a:solidFill>
                <a:latin typeface="Times New Roman" panose="02020603050405020304" pitchFamily="18" charset="0"/>
              </a:defRPr>
            </a:lvl2pPr>
            <a:lvl3pPr marL="1143000" indent="-228600">
              <a:spcBef>
                <a:spcPct val="30000"/>
              </a:spcBef>
              <a:defRPr kumimoji="1" sz="1200">
                <a:solidFill>
                  <a:schemeClr val="tx1"/>
                </a:solidFill>
                <a:latin typeface="Times New Roman" panose="02020603050405020304" pitchFamily="18" charset="0"/>
              </a:defRPr>
            </a:lvl3pPr>
            <a:lvl4pPr marL="1600200" indent="-228600">
              <a:spcBef>
                <a:spcPct val="30000"/>
              </a:spcBef>
              <a:defRPr kumimoji="1" sz="1200">
                <a:solidFill>
                  <a:schemeClr val="tx1"/>
                </a:solidFill>
                <a:latin typeface="Times New Roman" panose="02020603050405020304" pitchFamily="18" charset="0"/>
              </a:defRPr>
            </a:lvl4pPr>
            <a:lvl5pPr marL="2057400" indent="-228600">
              <a:spcBef>
                <a:spcPct val="30000"/>
              </a:spcBef>
              <a:defRPr kumimoji="1" sz="1200">
                <a:solidFill>
                  <a:schemeClr val="tx1"/>
                </a:solidFill>
                <a:latin typeface="Times New Roman" panose="02020603050405020304" pitchFamily="18" charset="0"/>
              </a:defRPr>
            </a:lvl5pPr>
            <a:lvl6pPr marL="2514600" indent="-228600" eaLnBrk="0" fontAlgn="base" hangingPunct="0">
              <a:spcBef>
                <a:spcPct val="30000"/>
              </a:spcBef>
              <a:spcAft>
                <a:spcPct val="0"/>
              </a:spcAft>
              <a:defRPr kumimoji="1" sz="1200">
                <a:solidFill>
                  <a:schemeClr val="tx1"/>
                </a:solidFill>
                <a:latin typeface="Times New Roman" panose="02020603050405020304" pitchFamily="18" charset="0"/>
              </a:defRPr>
            </a:lvl6pPr>
            <a:lvl7pPr marL="2971800" indent="-228600" eaLnBrk="0" fontAlgn="base" hangingPunct="0">
              <a:spcBef>
                <a:spcPct val="30000"/>
              </a:spcBef>
              <a:spcAft>
                <a:spcPct val="0"/>
              </a:spcAft>
              <a:defRPr kumimoji="1" sz="1200">
                <a:solidFill>
                  <a:schemeClr val="tx1"/>
                </a:solidFill>
                <a:latin typeface="Times New Roman" panose="02020603050405020304" pitchFamily="18" charset="0"/>
              </a:defRPr>
            </a:lvl7pPr>
            <a:lvl8pPr marL="3429000" indent="-228600" eaLnBrk="0" fontAlgn="base" hangingPunct="0">
              <a:spcBef>
                <a:spcPct val="30000"/>
              </a:spcBef>
              <a:spcAft>
                <a:spcPct val="0"/>
              </a:spcAft>
              <a:defRPr kumimoji="1" sz="1200">
                <a:solidFill>
                  <a:schemeClr val="tx1"/>
                </a:solidFill>
                <a:latin typeface="Times New Roman" panose="02020603050405020304" pitchFamily="18" charset="0"/>
              </a:defRPr>
            </a:lvl8pPr>
            <a:lvl9pPr marL="3886200" indent="-228600" eaLnBrk="0" fontAlgn="base" hangingPunct="0">
              <a:spcBef>
                <a:spcPct val="30000"/>
              </a:spcBef>
              <a:spcAft>
                <a:spcPct val="0"/>
              </a:spcAft>
              <a:defRPr kumimoji="1" sz="1200">
                <a:solidFill>
                  <a:schemeClr val="tx1"/>
                </a:solidFill>
                <a:latin typeface="Times New Roman" panose="02020603050405020304" pitchFamily="18" charset="0"/>
              </a:defRPr>
            </a:lvl9pPr>
          </a:lstStyle>
          <a:p>
            <a:pPr>
              <a:spcBef>
                <a:spcPct val="0"/>
              </a:spcBef>
            </a:pPr>
            <a:fld id="{AD3383DF-633A-4DFA-90F5-F7FC3CF928B3}" type="slidenum">
              <a:rPr kumimoji="0" lang="en-GB" altLang="en-US"/>
              <a:pPr>
                <a:spcBef>
                  <a:spcPct val="0"/>
                </a:spcBef>
              </a:pPr>
              <a:t>7</a:t>
            </a:fld>
            <a:endParaRPr kumimoji="0" lang="en-GB" altLang="en-US"/>
          </a:p>
        </p:txBody>
      </p:sp>
    </p:spTree>
    <p:extLst>
      <p:ext uri="{BB962C8B-B14F-4D97-AF65-F5344CB8AC3E}">
        <p14:creationId xmlns:p14="http://schemas.microsoft.com/office/powerpoint/2010/main" val="39662839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E9B41DC-3DD0-42B0-AF41-3FF5D2C91F8D}" type="slidenum">
              <a:rPr lang="en-US" smtClean="0"/>
              <a:t>11</a:t>
            </a:fld>
            <a:endParaRPr lang="en-US"/>
          </a:p>
        </p:txBody>
      </p:sp>
    </p:spTree>
    <p:extLst>
      <p:ext uri="{BB962C8B-B14F-4D97-AF65-F5344CB8AC3E}">
        <p14:creationId xmlns:p14="http://schemas.microsoft.com/office/powerpoint/2010/main" val="669792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E9B41DC-3DD0-42B0-AF41-3FF5D2C91F8D}" type="slidenum">
              <a:rPr lang="en-US" smtClean="0"/>
              <a:t>12</a:t>
            </a:fld>
            <a:endParaRPr lang="en-US"/>
          </a:p>
        </p:txBody>
      </p:sp>
    </p:spTree>
    <p:extLst>
      <p:ext uri="{BB962C8B-B14F-4D97-AF65-F5344CB8AC3E}">
        <p14:creationId xmlns:p14="http://schemas.microsoft.com/office/powerpoint/2010/main" val="33313771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2C3D7C-0B17-46DF-ACBF-7E3BC83BA869}" type="slidenum">
              <a:rPr lang="en-US" smtClean="0"/>
              <a:t>13</a:t>
            </a:fld>
            <a:endParaRPr lang="en-US"/>
          </a:p>
        </p:txBody>
      </p:sp>
    </p:spTree>
    <p:extLst>
      <p:ext uri="{BB962C8B-B14F-4D97-AF65-F5344CB8AC3E}">
        <p14:creationId xmlns:p14="http://schemas.microsoft.com/office/powerpoint/2010/main" val="22962506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2C3D7C-0B17-46DF-ACBF-7E3BC83BA869}" type="slidenum">
              <a:rPr lang="en-US" smtClean="0"/>
              <a:t>14</a:t>
            </a:fld>
            <a:endParaRPr lang="en-US"/>
          </a:p>
        </p:txBody>
      </p:sp>
    </p:spTree>
    <p:extLst>
      <p:ext uri="{BB962C8B-B14F-4D97-AF65-F5344CB8AC3E}">
        <p14:creationId xmlns:p14="http://schemas.microsoft.com/office/powerpoint/2010/main" val="27149826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a:extLst>
              <a:ext uri="{FF2B5EF4-FFF2-40B4-BE49-F238E27FC236}">
                <a16:creationId xmlns:a16="http://schemas.microsoft.com/office/drawing/2014/main" id="{858843DC-1BCE-435E-A742-8CC92B1A3E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AE7B1CE-7493-45A9-B6BB-07FAEA99E10C}" type="slidenum">
              <a:rPr lang="fr-FR" altLang="en-US">
                <a:latin typeface="Times New Roman" panose="02020603050405020304" pitchFamily="18" charset="0"/>
              </a:rPr>
              <a:pPr/>
              <a:t>19</a:t>
            </a:fld>
            <a:endParaRPr lang="fr-FR" altLang="en-US">
              <a:latin typeface="Times New Roman" panose="02020603050405020304" pitchFamily="18" charset="0"/>
            </a:endParaRPr>
          </a:p>
        </p:txBody>
      </p:sp>
      <p:sp>
        <p:nvSpPr>
          <p:cNvPr id="78851" name="Rectangle 2">
            <a:extLst>
              <a:ext uri="{FF2B5EF4-FFF2-40B4-BE49-F238E27FC236}">
                <a16:creationId xmlns:a16="http://schemas.microsoft.com/office/drawing/2014/main" id="{FAB794BA-2C1B-4123-9D41-F219C0F08402}"/>
              </a:ext>
            </a:extLst>
          </p:cNvPr>
          <p:cNvSpPr>
            <a:spLocks noGrp="1" noRot="1" noChangeAspect="1" noChangeArrowheads="1" noTextEdit="1"/>
          </p:cNvSpPr>
          <p:nvPr>
            <p:ph type="sldImg"/>
          </p:nvPr>
        </p:nvSpPr>
        <p:spPr>
          <a:ln/>
        </p:spPr>
      </p:sp>
      <p:sp>
        <p:nvSpPr>
          <p:cNvPr id="78852" name="Rectangle 3">
            <a:extLst>
              <a:ext uri="{FF2B5EF4-FFF2-40B4-BE49-F238E27FC236}">
                <a16:creationId xmlns:a16="http://schemas.microsoft.com/office/drawing/2014/main" id="{1C0DF4FA-0E69-4584-A06E-6945BC95908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en-US"/>
              <a:t>It’s really the only way you can separate these four classes of blood pressure. Keep in mind that a patient with apparent RH without evidence of target organ damage has a 20-25% chance of having white coat hypertension. Also that treated hypertensives with normal office blood pressures have a 10-15% incidenec of masked hypertension</a:t>
            </a:r>
          </a:p>
        </p:txBody>
      </p:sp>
    </p:spTree>
    <p:extLst>
      <p:ext uri="{BB962C8B-B14F-4D97-AF65-F5344CB8AC3E}">
        <p14:creationId xmlns:p14="http://schemas.microsoft.com/office/powerpoint/2010/main" val="2281936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62C38B-824B-47E1-8AF9-3F25A942874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0085DF8C-54AA-4B77-A429-C3963B7125A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42A9D266-BEAD-43B0-8F5D-3AFBC1235657}"/>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5" name="Footer Placeholder 4">
            <a:extLst>
              <a:ext uri="{FF2B5EF4-FFF2-40B4-BE49-F238E27FC236}">
                <a16:creationId xmlns:a16="http://schemas.microsoft.com/office/drawing/2014/main" id="{7BADCBBE-7B59-476E-82B2-D28D4B6EF43F}"/>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3E33C74-8088-4912-B7E5-B1A39915282E}"/>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1527808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F00EE-D289-48FE-9F33-590B4794A4E3}"/>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78190B26-8651-4C0C-B1E6-1A9D5DBD3E4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F316D707-7E66-4D58-9B77-D28656A15F88}"/>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5" name="Footer Placeholder 4">
            <a:extLst>
              <a:ext uri="{FF2B5EF4-FFF2-40B4-BE49-F238E27FC236}">
                <a16:creationId xmlns:a16="http://schemas.microsoft.com/office/drawing/2014/main" id="{14F3C382-3BA0-441F-9247-32CBBE75EC10}"/>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A069F1E-3992-472C-987F-3A28AFAF92B6}"/>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2006720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C624970-F198-41BB-B645-0CCB5784EFE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776DA5DE-DC04-4925-836D-07893ED41AF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C22920F1-EA06-4CE9-9FAD-258684C34898}"/>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5" name="Footer Placeholder 4">
            <a:extLst>
              <a:ext uri="{FF2B5EF4-FFF2-40B4-BE49-F238E27FC236}">
                <a16:creationId xmlns:a16="http://schemas.microsoft.com/office/drawing/2014/main" id="{E7F4C775-9D47-4984-A1E5-E4334EAA9017}"/>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A152D591-CB51-49D0-AF42-C71CA7E0CBB3}"/>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572201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E9F42-7B93-4BC9-A04E-32C6B7EB4CB9}"/>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E705FD1C-FDE6-4430-B2A8-DD624ED78BA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9EB47688-4F95-455A-A426-32830FAAC49B}"/>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5" name="Footer Placeholder 4">
            <a:extLst>
              <a:ext uri="{FF2B5EF4-FFF2-40B4-BE49-F238E27FC236}">
                <a16:creationId xmlns:a16="http://schemas.microsoft.com/office/drawing/2014/main" id="{4A3CF181-CAB9-4BD7-BC39-5D5ADF29A91A}"/>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908711D5-BE06-47E6-9B8E-D8DA537C2A93}"/>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2612371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4BFAC-8E6B-4C65-BC99-6F5CF90803E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0E31502D-BCE4-42DC-AED6-7FEF8B887AF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21919375-0D1C-4131-AEC0-993932F58752}"/>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5" name="Footer Placeholder 4">
            <a:extLst>
              <a:ext uri="{FF2B5EF4-FFF2-40B4-BE49-F238E27FC236}">
                <a16:creationId xmlns:a16="http://schemas.microsoft.com/office/drawing/2014/main" id="{D9EDD3AC-B700-4F4E-9809-1BE24BC06853}"/>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74C5DF9-DCC3-48C8-8724-FB5DE59D38D6}"/>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474598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5E3714-D25B-477C-ABE3-C0F5B4BCE32A}"/>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8BD27D70-5D5E-477E-AC71-0F8F3C70F3D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4D888A39-D2AF-4FD4-AD8B-F2DA85AAEC5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60C8E4F5-F886-4415-A277-CE7EE00CB967}"/>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6" name="Footer Placeholder 5">
            <a:extLst>
              <a:ext uri="{FF2B5EF4-FFF2-40B4-BE49-F238E27FC236}">
                <a16:creationId xmlns:a16="http://schemas.microsoft.com/office/drawing/2014/main" id="{5FA6AF3E-9F9D-4757-B8DD-85D63D3EC89B}"/>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05B505F3-9620-450A-A952-3C786E17A02D}"/>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1485178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BDBBB-EEA4-47AC-9120-37871E4E5DEF}"/>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388B78B0-7AB3-489C-B954-4E73D51E4E5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B533331-E55A-41A9-9489-92ABA4F5ED0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6D60E626-3167-434C-AFFA-0FB9615F4C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C59E966-5133-4316-9741-04290A43932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8EC114F6-4F4B-4758-8907-2CA337225130}"/>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8" name="Footer Placeholder 7">
            <a:extLst>
              <a:ext uri="{FF2B5EF4-FFF2-40B4-BE49-F238E27FC236}">
                <a16:creationId xmlns:a16="http://schemas.microsoft.com/office/drawing/2014/main" id="{9C43F611-1FA1-4D75-96D0-24770BCDE9F9}"/>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20C74314-9E87-42C3-B76D-47EE8EFE0ABA}"/>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1259790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B2027-42E9-4566-A3B3-FB8BB5814F62}"/>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F3F3BD55-FDAD-4C20-89C7-389631450FE8}"/>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4" name="Footer Placeholder 3">
            <a:extLst>
              <a:ext uri="{FF2B5EF4-FFF2-40B4-BE49-F238E27FC236}">
                <a16:creationId xmlns:a16="http://schemas.microsoft.com/office/drawing/2014/main" id="{08AC6498-9468-468F-9A1A-A2D7242150D1}"/>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3EB5C10A-1CE7-4AB5-B6E7-3A9B8EFD9B5F}"/>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1216537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45E691-5E8F-4785-94AA-9A31E5D0BBD4}"/>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3" name="Footer Placeholder 2">
            <a:extLst>
              <a:ext uri="{FF2B5EF4-FFF2-40B4-BE49-F238E27FC236}">
                <a16:creationId xmlns:a16="http://schemas.microsoft.com/office/drawing/2014/main" id="{562A019C-DD3A-4CE5-8563-1CA0D09CEE6A}"/>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307EF84E-9ED4-4ED9-9D06-B7DC56BEDCFC}"/>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5238555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2B905-208B-42A2-B873-94AF7466F3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B283A265-D0A0-4F16-8384-746FA5E714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94A6E582-A727-4342-B376-B3E6A5358FE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668809C-6847-4996-BDF7-E301A90EAF75}"/>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6" name="Footer Placeholder 5">
            <a:extLst>
              <a:ext uri="{FF2B5EF4-FFF2-40B4-BE49-F238E27FC236}">
                <a16:creationId xmlns:a16="http://schemas.microsoft.com/office/drawing/2014/main" id="{F85677DC-6E19-4598-8F19-031FE9A37B3A}"/>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81C65635-EA79-4D86-B129-F6AEF1ED0BDB}"/>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2646273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497A7F-F37F-4301-B9C3-6D36257141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BD437AF7-65AD-4D1E-BB08-CB128475397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F9B8FD70-9BBB-4EE8-A84E-E1FB2FF61A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358259A-2A4C-459D-AB9D-2F20549EE068}"/>
              </a:ext>
            </a:extLst>
          </p:cNvPr>
          <p:cNvSpPr>
            <a:spLocks noGrp="1"/>
          </p:cNvSpPr>
          <p:nvPr>
            <p:ph type="dt" sz="half" idx="10"/>
          </p:nvPr>
        </p:nvSpPr>
        <p:spPr/>
        <p:txBody>
          <a:bodyPr/>
          <a:lstStyle/>
          <a:p>
            <a:fld id="{F7E44328-2133-4D7D-89B8-856AD3D365CB}" type="datetimeFigureOut">
              <a:rPr lang="en-NZ" smtClean="0"/>
              <a:t>5/03/2019</a:t>
            </a:fld>
            <a:endParaRPr lang="en-NZ"/>
          </a:p>
        </p:txBody>
      </p:sp>
      <p:sp>
        <p:nvSpPr>
          <p:cNvPr id="6" name="Footer Placeholder 5">
            <a:extLst>
              <a:ext uri="{FF2B5EF4-FFF2-40B4-BE49-F238E27FC236}">
                <a16:creationId xmlns:a16="http://schemas.microsoft.com/office/drawing/2014/main" id="{D7A6EA14-C3FB-44F5-B844-64D497B9F4FF}"/>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FAEFED6F-B51B-4313-B728-46F0FB6A484C}"/>
              </a:ext>
            </a:extLst>
          </p:cNvPr>
          <p:cNvSpPr>
            <a:spLocks noGrp="1"/>
          </p:cNvSpPr>
          <p:nvPr>
            <p:ph type="sldNum" sz="quarter" idx="12"/>
          </p:nvPr>
        </p:nvSpPr>
        <p:spPr/>
        <p:txBody>
          <a:bodyPr/>
          <a:lstStyle/>
          <a:p>
            <a:fld id="{52692909-18AA-4B70-B18B-3087EE3DF492}" type="slidenum">
              <a:rPr lang="en-NZ" smtClean="0"/>
              <a:t>‹#›</a:t>
            </a:fld>
            <a:endParaRPr lang="en-NZ"/>
          </a:p>
        </p:txBody>
      </p:sp>
    </p:spTree>
    <p:extLst>
      <p:ext uri="{BB962C8B-B14F-4D97-AF65-F5344CB8AC3E}">
        <p14:creationId xmlns:p14="http://schemas.microsoft.com/office/powerpoint/2010/main" val="2817426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C4D021-FB1B-479E-B05A-DE5E8E9E97C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159867E1-9888-41FB-92B5-C266CD17CB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A3A01A98-E4DE-425E-A099-7BF4798E87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E44328-2133-4D7D-89B8-856AD3D365CB}" type="datetimeFigureOut">
              <a:rPr lang="en-NZ" smtClean="0"/>
              <a:t>5/03/2019</a:t>
            </a:fld>
            <a:endParaRPr lang="en-NZ"/>
          </a:p>
        </p:txBody>
      </p:sp>
      <p:sp>
        <p:nvSpPr>
          <p:cNvPr id="5" name="Footer Placeholder 4">
            <a:extLst>
              <a:ext uri="{FF2B5EF4-FFF2-40B4-BE49-F238E27FC236}">
                <a16:creationId xmlns:a16="http://schemas.microsoft.com/office/drawing/2014/main" id="{7B9B4993-E35D-4F68-9856-1D1209D7A4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a:extLst>
              <a:ext uri="{FF2B5EF4-FFF2-40B4-BE49-F238E27FC236}">
                <a16:creationId xmlns:a16="http://schemas.microsoft.com/office/drawing/2014/main" id="{A08D2906-98FE-4929-9687-076892E1237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692909-18AA-4B70-B18B-3087EE3DF492}" type="slidenum">
              <a:rPr lang="en-NZ" smtClean="0"/>
              <a:t>‹#›</a:t>
            </a:fld>
            <a:endParaRPr lang="en-NZ"/>
          </a:p>
        </p:txBody>
      </p:sp>
    </p:spTree>
    <p:extLst>
      <p:ext uri="{BB962C8B-B14F-4D97-AF65-F5344CB8AC3E}">
        <p14:creationId xmlns:p14="http://schemas.microsoft.com/office/powerpoint/2010/main" val="1046726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5.jpe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image" Target="../media/image6.tif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cvriskcalculator.com/"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1F0456-D64B-4546-937B-52E816580A8F}"/>
              </a:ext>
            </a:extLst>
          </p:cNvPr>
          <p:cNvSpPr>
            <a:spLocks noGrp="1"/>
          </p:cNvSpPr>
          <p:nvPr>
            <p:ph type="ctrTitle"/>
          </p:nvPr>
        </p:nvSpPr>
        <p:spPr>
          <a:xfrm>
            <a:off x="1169774" y="825801"/>
            <a:ext cx="10017210" cy="1925637"/>
          </a:xfrm>
        </p:spPr>
        <p:txBody>
          <a:bodyPr>
            <a:noAutofit/>
          </a:bodyPr>
          <a:lstStyle/>
          <a:p>
            <a:r>
              <a:rPr lang="en-NZ" b="1" dirty="0">
                <a:solidFill>
                  <a:srgbClr val="B00000"/>
                </a:solidFill>
                <a:latin typeface="Arial Black" panose="020B0A04020102020204" pitchFamily="34" charset="0"/>
              </a:rPr>
              <a:t>Hypertension Update</a:t>
            </a:r>
          </a:p>
        </p:txBody>
      </p:sp>
      <p:sp>
        <p:nvSpPr>
          <p:cNvPr id="3" name="Subtitle 2">
            <a:extLst>
              <a:ext uri="{FF2B5EF4-FFF2-40B4-BE49-F238E27FC236}">
                <a16:creationId xmlns:a16="http://schemas.microsoft.com/office/drawing/2014/main" id="{ABD9FFBE-D8CD-429D-A347-154765DA5C25}"/>
              </a:ext>
            </a:extLst>
          </p:cNvPr>
          <p:cNvSpPr>
            <a:spLocks noGrp="1"/>
          </p:cNvSpPr>
          <p:nvPr>
            <p:ph type="subTitle" idx="1"/>
          </p:nvPr>
        </p:nvSpPr>
        <p:spPr>
          <a:xfrm>
            <a:off x="2875005" y="3602038"/>
            <a:ext cx="9144000" cy="1655762"/>
          </a:xfrm>
        </p:spPr>
        <p:txBody>
          <a:bodyPr>
            <a:normAutofit/>
          </a:bodyPr>
          <a:lstStyle/>
          <a:p>
            <a:r>
              <a:rPr lang="en-NZ" sz="4000" dirty="0">
                <a:solidFill>
                  <a:schemeClr val="accent1">
                    <a:lumMod val="50000"/>
                  </a:schemeClr>
                </a:solidFill>
                <a:latin typeface="Arial Black" panose="020B0A04020102020204" pitchFamily="34" charset="0"/>
              </a:rPr>
              <a:t>Walter van der Merwe</a:t>
            </a:r>
          </a:p>
        </p:txBody>
      </p:sp>
    </p:spTree>
    <p:extLst>
      <p:ext uri="{BB962C8B-B14F-4D97-AF65-F5344CB8AC3E}">
        <p14:creationId xmlns:p14="http://schemas.microsoft.com/office/powerpoint/2010/main" val="3115007197"/>
      </p:ext>
    </p:extLst>
  </p:cSld>
  <p:clrMapOvr>
    <a:masterClrMapping/>
  </p:clrMapOvr>
  <mc:AlternateContent xmlns:mc="http://schemas.openxmlformats.org/markup-compatibility/2006" xmlns:p14="http://schemas.microsoft.com/office/powerpoint/2010/main">
    <mc:Choice Requires="p14">
      <p:transition spd="slow" p14:dur="2000" advTm="34671"/>
    </mc:Choice>
    <mc:Fallback xmlns="">
      <p:transition spd="slow" advTm="34671"/>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089A125-6D39-4FA2-A8C0-F4989EB47CFB}"/>
              </a:ext>
            </a:extLst>
          </p:cNvPr>
          <p:cNvSpPr/>
          <p:nvPr/>
        </p:nvSpPr>
        <p:spPr>
          <a:xfrm>
            <a:off x="643467" y="582067"/>
            <a:ext cx="8692444" cy="6001643"/>
          </a:xfrm>
          <a:prstGeom prst="rect">
            <a:avLst/>
          </a:prstGeom>
        </p:spPr>
        <p:txBody>
          <a:bodyPr wrap="square">
            <a:spAutoFit/>
          </a:bodyPr>
          <a:lstStyle/>
          <a:p>
            <a:pPr marL="342900" indent="-342900">
              <a:buFont typeface="Arial" panose="020B0604020202020204" pitchFamily="34" charset="0"/>
              <a:buChar char="•"/>
            </a:pPr>
            <a:r>
              <a:rPr lang="en-NZ" sz="2000" b="1" dirty="0">
                <a:latin typeface="Arial" panose="020B0604020202020204" pitchFamily="34" charset="0"/>
                <a:ea typeface="Times New Roman" panose="02020603050405020304" pitchFamily="18" charset="0"/>
              </a:rPr>
              <a:t>Better outcomes with de novo combination therapy in stage 2 hypertension</a:t>
            </a:r>
          </a:p>
          <a:p>
            <a:pPr marL="342900" indent="-342900">
              <a:buFont typeface="Arial" panose="020B0604020202020204" pitchFamily="34" charset="0"/>
              <a:buChar char="•"/>
            </a:pPr>
            <a:endParaRPr lang="en-NZ" sz="2000" b="1" dirty="0">
              <a:latin typeface="Arial" panose="020B0604020202020204" pitchFamily="34" charset="0"/>
              <a:ea typeface="Times New Roman" panose="02020603050405020304" pitchFamily="18" charset="0"/>
            </a:endParaRPr>
          </a:p>
          <a:p>
            <a:pPr marL="342900" indent="-342900">
              <a:buFont typeface="Arial" panose="020B0604020202020204" pitchFamily="34" charset="0"/>
              <a:buChar char="•"/>
            </a:pPr>
            <a:r>
              <a:rPr lang="en-NZ" sz="2000" b="1" dirty="0">
                <a:latin typeface="Arial" panose="020B0604020202020204" pitchFamily="34" charset="0"/>
                <a:ea typeface="Times New Roman" panose="02020603050405020304" pitchFamily="18" charset="0"/>
              </a:rPr>
              <a:t>Management of hypertension in </a:t>
            </a:r>
            <a:r>
              <a:rPr lang="en-NZ" sz="2000" b="1" dirty="0" err="1">
                <a:latin typeface="Arial" panose="020B0604020202020204" pitchFamily="34" charset="0"/>
                <a:ea typeface="Times New Roman" panose="02020603050405020304" pitchFamily="18" charset="0"/>
              </a:rPr>
              <a:t>octogenerians</a:t>
            </a:r>
            <a:r>
              <a:rPr lang="en-NZ" sz="2000" b="1" dirty="0">
                <a:latin typeface="Arial" panose="020B0604020202020204" pitchFamily="34" charset="0"/>
                <a:ea typeface="Times New Roman" panose="02020603050405020304" pitchFamily="18" charset="0"/>
              </a:rPr>
              <a:t> is worthwhile</a:t>
            </a:r>
          </a:p>
          <a:p>
            <a:pPr marL="342900" indent="-342900">
              <a:buFont typeface="Arial" panose="020B0604020202020204" pitchFamily="34" charset="0"/>
              <a:buChar char="•"/>
            </a:pPr>
            <a:endParaRPr lang="en-NZ" sz="2000" b="1" dirty="0">
              <a:latin typeface="Arial" panose="020B0604020202020204" pitchFamily="34" charset="0"/>
              <a:ea typeface="Times New Roman" panose="02020603050405020304" pitchFamily="18" charset="0"/>
            </a:endParaRPr>
          </a:p>
          <a:p>
            <a:pPr marL="342900" indent="-342900">
              <a:buFont typeface="Arial" panose="020B0604020202020204" pitchFamily="34" charset="0"/>
              <a:buChar char="•"/>
            </a:pPr>
            <a:r>
              <a:rPr lang="en-NZ" sz="2000" b="1" dirty="0">
                <a:latin typeface="Arial" panose="020B0604020202020204" pitchFamily="34" charset="0"/>
                <a:ea typeface="Times New Roman" panose="02020603050405020304" pitchFamily="18" charset="0"/>
              </a:rPr>
              <a:t>Better outcomes in high risk hypertensives with target SBP 120mmHg</a:t>
            </a:r>
          </a:p>
          <a:p>
            <a:pPr marL="342900" indent="-342900">
              <a:buFont typeface="Arial" panose="020B0604020202020204" pitchFamily="34" charset="0"/>
              <a:buChar char="•"/>
            </a:pPr>
            <a:endParaRPr lang="en-AU" sz="2000" b="1" dirty="0">
              <a:latin typeface="Arial" panose="020B0604020202020204" pitchFamily="34" charset="0"/>
              <a:ea typeface="Times New Roman" panose="02020603050405020304" pitchFamily="18" charset="0"/>
            </a:endParaRPr>
          </a:p>
          <a:p>
            <a:pPr marL="342900" indent="-342900">
              <a:buFont typeface="Arial" panose="020B0604020202020204" pitchFamily="34" charset="0"/>
              <a:buChar char="•"/>
            </a:pPr>
            <a:r>
              <a:rPr lang="en-AU" sz="2000" b="1" dirty="0">
                <a:latin typeface="Arial" panose="020B0604020202020204" pitchFamily="34" charset="0"/>
                <a:ea typeface="Times New Roman" panose="02020603050405020304" pitchFamily="18" charset="0"/>
              </a:rPr>
              <a:t>Optimal management of resistant hypertension</a:t>
            </a:r>
          </a:p>
          <a:p>
            <a:pPr marL="342900" indent="-342900">
              <a:buFont typeface="Arial" panose="020B0604020202020204" pitchFamily="34" charset="0"/>
              <a:buChar char="•"/>
            </a:pPr>
            <a:endParaRPr lang="en-AU" sz="2000" b="1" dirty="0">
              <a:latin typeface="Arial" panose="020B0604020202020204" pitchFamily="34" charset="0"/>
              <a:ea typeface="Times New Roman" panose="02020603050405020304" pitchFamily="18" charset="0"/>
            </a:endParaRPr>
          </a:p>
          <a:p>
            <a:pPr marL="342900" indent="-342900">
              <a:buFont typeface="Arial" panose="020B0604020202020204" pitchFamily="34" charset="0"/>
              <a:buChar char="•"/>
            </a:pPr>
            <a:r>
              <a:rPr lang="en-AU" sz="2000" b="1" dirty="0">
                <a:latin typeface="Arial" panose="020B0604020202020204" pitchFamily="34" charset="0"/>
                <a:ea typeface="Times New Roman" panose="02020603050405020304" pitchFamily="18" charset="0"/>
              </a:rPr>
              <a:t>Optimal use of diuretics</a:t>
            </a:r>
            <a:endParaRPr lang="en-NZ" sz="2000" b="1" dirty="0">
              <a:latin typeface="Arial" panose="020B0604020202020204" pitchFamily="34" charset="0"/>
              <a:ea typeface="Times New Roman" panose="02020603050405020304" pitchFamily="18" charset="0"/>
            </a:endParaRPr>
          </a:p>
          <a:p>
            <a:pPr marL="342900" indent="-342900">
              <a:buFont typeface="Arial" panose="020B0604020202020204" pitchFamily="34" charset="0"/>
              <a:buChar char="•"/>
            </a:pPr>
            <a:endParaRPr lang="en-AU" sz="2000" b="1" dirty="0">
              <a:latin typeface="Arial" panose="020B0604020202020204" pitchFamily="34" charset="0"/>
            </a:endParaRPr>
          </a:p>
          <a:p>
            <a:pPr marL="342900" indent="-342900">
              <a:buFont typeface="Arial" panose="020B0604020202020204" pitchFamily="34" charset="0"/>
              <a:buChar char="•"/>
            </a:pPr>
            <a:r>
              <a:rPr lang="en-AU" sz="2000" b="1" dirty="0">
                <a:latin typeface="Arial" panose="020B0604020202020204" pitchFamily="34" charset="0"/>
              </a:rPr>
              <a:t>Even in standard hypertension de novo 2 and 3 drug in single tablet combinations result in quicker achievement of target BP and better outcomes</a:t>
            </a:r>
          </a:p>
          <a:p>
            <a:pPr marL="342900" indent="-342900">
              <a:buFont typeface="Arial" panose="020B0604020202020204" pitchFamily="34" charset="0"/>
              <a:buChar char="•"/>
            </a:pPr>
            <a:endParaRPr lang="en-NZ" sz="2000" b="1" dirty="0">
              <a:latin typeface="Arial" panose="020B0604020202020204" pitchFamily="34" charset="0"/>
            </a:endParaRPr>
          </a:p>
          <a:p>
            <a:pPr marL="342900" indent="-342900">
              <a:buFont typeface="Arial" panose="020B0604020202020204" pitchFamily="34" charset="0"/>
              <a:buChar char="•"/>
            </a:pPr>
            <a:r>
              <a:rPr lang="en-NZ" sz="2000" b="1" dirty="0">
                <a:latin typeface="Arial" panose="020B0604020202020204" pitchFamily="34" charset="0"/>
              </a:rPr>
              <a:t>Out-of-office BP measurement correlates better with vascular risk, and essential for diagnosis of hypertension</a:t>
            </a:r>
          </a:p>
          <a:p>
            <a:endParaRPr lang="en-AU" sz="2400" b="1" dirty="0">
              <a:solidFill>
                <a:srgbClr val="000000"/>
              </a:solidFill>
              <a:latin typeface="Arial" panose="020B0604020202020204" pitchFamily="34" charset="0"/>
            </a:endParaRPr>
          </a:p>
        </p:txBody>
      </p:sp>
    </p:spTree>
    <p:custDataLst>
      <p:tags r:id="rId1"/>
    </p:custDataLst>
    <p:extLst>
      <p:ext uri="{BB962C8B-B14F-4D97-AF65-F5344CB8AC3E}">
        <p14:creationId xmlns:p14="http://schemas.microsoft.com/office/powerpoint/2010/main" val="1271100192"/>
      </p:ext>
    </p:extLst>
  </p:cSld>
  <p:clrMapOvr>
    <a:masterClrMapping/>
  </p:clrMapOvr>
  <mc:AlternateContent xmlns:mc="http://schemas.openxmlformats.org/markup-compatibility/2006" xmlns:p14="http://schemas.microsoft.com/office/powerpoint/2010/main">
    <mc:Choice Requires="p14">
      <p:transition spd="slow" p14:dur="2000" advTm="60292"/>
    </mc:Choice>
    <mc:Fallback xmlns="">
      <p:transition spd="slow" advTm="6029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9"/>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741984" y="-62624"/>
            <a:ext cx="7486650" cy="1325563"/>
          </a:xfrm>
        </p:spPr>
        <p:txBody>
          <a:bodyPr/>
          <a:lstStyle/>
          <a:p>
            <a:r>
              <a:rPr lang="en-US" b="1" i="1" dirty="0">
                <a:solidFill>
                  <a:srgbClr val="FF0000"/>
                </a:solidFill>
                <a:latin typeface="+mn-lt"/>
              </a:rPr>
              <a:t>SPRINT Research Question</a:t>
            </a:r>
          </a:p>
        </p:txBody>
      </p:sp>
      <p:sp>
        <p:nvSpPr>
          <p:cNvPr id="3" name="TextBox 2"/>
          <p:cNvSpPr txBox="1"/>
          <p:nvPr/>
        </p:nvSpPr>
        <p:spPr>
          <a:xfrm>
            <a:off x="1339435" y="1046978"/>
            <a:ext cx="9805387" cy="954107"/>
          </a:xfrm>
          <a:prstGeom prst="rect">
            <a:avLst/>
          </a:prstGeom>
          <a:noFill/>
        </p:spPr>
        <p:txBody>
          <a:bodyPr wrap="square" rtlCol="0">
            <a:spAutoFit/>
          </a:bodyPr>
          <a:lstStyle/>
          <a:p>
            <a:r>
              <a:rPr lang="en-US" altLang="en-US" sz="2800" b="1" i="1" dirty="0">
                <a:ea typeface="ＭＳ Ｐゴシック" panose="020B0600070205080204" pitchFamily="34" charset="-128"/>
              </a:rPr>
              <a:t>Examine effect of more intensive high blood pressure treatment</a:t>
            </a:r>
          </a:p>
          <a:p>
            <a:r>
              <a:rPr lang="en-US" altLang="en-US" sz="2800" b="1" i="1" dirty="0">
                <a:ea typeface="ＭＳ Ｐゴシック" panose="020B0600070205080204" pitchFamily="34" charset="-128"/>
              </a:rPr>
              <a:t>                           than is currently recommended</a:t>
            </a:r>
          </a:p>
        </p:txBody>
      </p:sp>
      <p:grpSp>
        <p:nvGrpSpPr>
          <p:cNvPr id="25" name="Group 24"/>
          <p:cNvGrpSpPr/>
          <p:nvPr/>
        </p:nvGrpSpPr>
        <p:grpSpPr>
          <a:xfrm>
            <a:off x="430692" y="2337064"/>
            <a:ext cx="11239500" cy="2846364"/>
            <a:chOff x="495300" y="2830536"/>
            <a:chExt cx="11239500" cy="2846364"/>
          </a:xfrm>
        </p:grpSpPr>
        <p:sp>
          <p:nvSpPr>
            <p:cNvPr id="4" name="Rectangle 3"/>
            <p:cNvSpPr/>
            <p:nvPr/>
          </p:nvSpPr>
          <p:spPr>
            <a:xfrm>
              <a:off x="3299421" y="2830536"/>
              <a:ext cx="5913965" cy="954107"/>
            </a:xfrm>
            <a:prstGeom prst="rect">
              <a:avLst/>
            </a:prstGeom>
          </p:spPr>
          <p:txBody>
            <a:bodyPr wrap="square">
              <a:spAutoFit/>
            </a:bodyPr>
            <a:lstStyle/>
            <a:p>
              <a:pPr>
                <a:spcBef>
                  <a:spcPct val="0"/>
                </a:spcBef>
                <a:buFontTx/>
                <a:buNone/>
              </a:pPr>
              <a:r>
                <a:rPr lang="en-US" altLang="en-US" sz="2800" b="1" i="1" dirty="0">
                  <a:solidFill>
                    <a:schemeClr val="bg1"/>
                  </a:solidFill>
                  <a:latin typeface="Arial" panose="020B0604020202020204" pitchFamily="34" charset="0"/>
                </a:rPr>
                <a:t>   </a:t>
              </a:r>
              <a:r>
                <a:rPr lang="en-US" altLang="en-US" sz="2800" b="1" i="1" dirty="0">
                  <a:latin typeface="Arial" panose="020B0604020202020204" pitchFamily="34" charset="0"/>
                </a:rPr>
                <a:t>Randomized Controlled Trial</a:t>
              </a:r>
            </a:p>
            <a:p>
              <a:pPr>
                <a:spcBef>
                  <a:spcPct val="0"/>
                </a:spcBef>
                <a:buFontTx/>
                <a:buNone/>
              </a:pPr>
              <a:r>
                <a:rPr lang="en-US" altLang="en-US" sz="2800" b="1" i="1" dirty="0">
                  <a:latin typeface="Arial" panose="020B0604020202020204" pitchFamily="34" charset="0"/>
                </a:rPr>
                <a:t>           Target Systolic BP</a:t>
              </a:r>
            </a:p>
          </p:txBody>
        </p:sp>
        <p:sp>
          <p:nvSpPr>
            <p:cNvPr id="5" name="Rectangle 4"/>
            <p:cNvSpPr/>
            <p:nvPr/>
          </p:nvSpPr>
          <p:spPr>
            <a:xfrm>
              <a:off x="495300" y="4686300"/>
              <a:ext cx="35814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i="1" dirty="0"/>
                <a:t>Intensive Treatment  </a:t>
              </a:r>
            </a:p>
            <a:p>
              <a:pPr algn="ctr">
                <a:defRPr/>
              </a:pPr>
              <a:r>
                <a:rPr lang="en-US" sz="2400" b="1" i="1" dirty="0"/>
                <a:t>Goal SBP &lt; 120 mm Hg</a:t>
              </a:r>
            </a:p>
          </p:txBody>
        </p:sp>
        <p:sp>
          <p:nvSpPr>
            <p:cNvPr id="6" name="Rectangle 5"/>
            <p:cNvSpPr/>
            <p:nvPr/>
          </p:nvSpPr>
          <p:spPr>
            <a:xfrm>
              <a:off x="8115300" y="4676775"/>
              <a:ext cx="36195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400" b="1" i="1" dirty="0"/>
                <a:t>Standard Treatment</a:t>
              </a:r>
            </a:p>
            <a:p>
              <a:pPr algn="ctr">
                <a:defRPr/>
              </a:pPr>
              <a:r>
                <a:rPr lang="en-US" sz="2400" b="1" i="1" dirty="0"/>
                <a:t>Goal SBP &lt; 140 mm Hg </a:t>
              </a:r>
            </a:p>
          </p:txBody>
        </p:sp>
        <p:cxnSp>
          <p:nvCxnSpPr>
            <p:cNvPr id="7" name="Straight Arrow Connector 6"/>
            <p:cNvCxnSpPr/>
            <p:nvPr/>
          </p:nvCxnSpPr>
          <p:spPr>
            <a:xfrm flipH="1">
              <a:off x="2286000" y="3736361"/>
              <a:ext cx="2143125" cy="88967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7434905" y="3736361"/>
              <a:ext cx="2394895" cy="88967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24" name="TextBox 23"/>
          <p:cNvSpPr txBox="1"/>
          <p:nvPr/>
        </p:nvSpPr>
        <p:spPr>
          <a:xfrm>
            <a:off x="3610044" y="5700675"/>
            <a:ext cx="12004158" cy="1077218"/>
          </a:xfrm>
          <a:prstGeom prst="rect">
            <a:avLst/>
          </a:prstGeom>
          <a:noFill/>
        </p:spPr>
        <p:txBody>
          <a:bodyPr wrap="square" rtlCol="0">
            <a:spAutoFit/>
          </a:bodyPr>
          <a:lstStyle/>
          <a:p>
            <a:r>
              <a:rPr lang="en-US" sz="2400" b="1" i="1" dirty="0"/>
              <a:t>SPRINT design details available at:</a:t>
            </a:r>
          </a:p>
          <a:p>
            <a:pPr marL="800100" lvl="1" indent="-342900">
              <a:buFont typeface="Arial" panose="020B0604020202020204" pitchFamily="34" charset="0"/>
              <a:buChar char="•"/>
            </a:pPr>
            <a:r>
              <a:rPr lang="en-US" sz="2000" b="1" i="1" dirty="0"/>
              <a:t>ClinicalTrials.gov (NCT01206062)</a:t>
            </a:r>
          </a:p>
          <a:p>
            <a:pPr marL="800100" lvl="1" indent="-342900">
              <a:buFont typeface="Arial" panose="020B0604020202020204" pitchFamily="34" charset="0"/>
              <a:buChar char="•"/>
            </a:pPr>
            <a:r>
              <a:rPr lang="en-US" sz="2000" b="1" i="1" dirty="0" err="1"/>
              <a:t>Ambrosius</a:t>
            </a:r>
            <a:r>
              <a:rPr lang="en-US" sz="2000" b="1" i="1" dirty="0"/>
              <a:t> WT et al. </a:t>
            </a:r>
            <a:r>
              <a:rPr lang="en-US" sz="2000" b="1" i="1" dirty="0" err="1"/>
              <a:t>Clin</a:t>
            </a:r>
            <a:r>
              <a:rPr lang="en-US" sz="2000" b="1" i="1" dirty="0"/>
              <a:t>. Trials. 2014;11:532-546.</a:t>
            </a:r>
          </a:p>
        </p:txBody>
      </p:sp>
      <p:sp>
        <p:nvSpPr>
          <p:cNvPr id="9" name="TextBox 8"/>
          <p:cNvSpPr txBox="1"/>
          <p:nvPr/>
        </p:nvSpPr>
        <p:spPr>
          <a:xfrm>
            <a:off x="11356258" y="1868129"/>
            <a:ext cx="184731" cy="369332"/>
          </a:xfrm>
          <a:prstGeom prst="rect">
            <a:avLst/>
          </a:prstGeom>
          <a:noFill/>
        </p:spPr>
        <p:txBody>
          <a:bodyPr wrap="none" rtlCol="0">
            <a:spAutoFit/>
          </a:bodyPr>
          <a:lstStyle/>
          <a:p>
            <a:endParaRPr lang="en-US" dirty="0"/>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6395527"/>
            <a:ext cx="1061885" cy="462473"/>
          </a:xfrm>
          <a:prstGeom prst="rect">
            <a:avLst/>
          </a:prstGeom>
        </p:spPr>
      </p:pic>
      <p:cxnSp>
        <p:nvCxnSpPr>
          <p:cNvPr id="13" name="Straight Arrow Connector 12"/>
          <p:cNvCxnSpPr/>
          <p:nvPr/>
        </p:nvCxnSpPr>
        <p:spPr>
          <a:xfrm>
            <a:off x="5872294" y="2009474"/>
            <a:ext cx="8389" cy="381388"/>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314268" y="1046978"/>
            <a:ext cx="9591420" cy="954107"/>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36590238"/>
      </p:ext>
    </p:extLst>
  </p:cSld>
  <p:clrMapOvr>
    <a:masterClrMapping/>
  </p:clrMapOvr>
  <mc:AlternateContent xmlns:mc="http://schemas.openxmlformats.org/markup-compatibility/2006" xmlns:p14="http://schemas.microsoft.com/office/powerpoint/2010/main">
    <mc:Choice Requires="p14">
      <p:transition spd="slow" p14:dur="2000" advTm="50043"/>
    </mc:Choice>
    <mc:Fallback xmlns="">
      <p:transition spd="slow" advTm="50043"/>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2334334" y="71449"/>
            <a:ext cx="9089476" cy="646331"/>
          </a:xfrm>
          <a:prstGeom prst="rect">
            <a:avLst/>
          </a:prstGeom>
          <a:noFill/>
        </p:spPr>
        <p:txBody>
          <a:bodyPr wrap="none" rtlCol="0">
            <a:spAutoFit/>
          </a:bodyPr>
          <a:lstStyle/>
          <a:p>
            <a:r>
              <a:rPr lang="en-US" sz="3600" b="1" i="1" dirty="0">
                <a:solidFill>
                  <a:srgbClr val="FF0000"/>
                </a:solidFill>
              </a:rPr>
              <a:t>SPRINT: Enrollment and Follow-up Experience</a:t>
            </a: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81149" y="6419825"/>
            <a:ext cx="1006037" cy="438150"/>
          </a:xfrm>
          <a:prstGeom prst="rect">
            <a:avLst/>
          </a:prstGeom>
        </p:spPr>
      </p:pic>
      <p:graphicFrame>
        <p:nvGraphicFramePr>
          <p:cNvPr id="7" name="Diagram 6"/>
          <p:cNvGraphicFramePr/>
          <p:nvPr>
            <p:extLst/>
          </p:nvPr>
        </p:nvGraphicFramePr>
        <p:xfrm>
          <a:off x="2271977" y="394614"/>
          <a:ext cx="8128000" cy="54186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3" name="TextBox 2"/>
          <p:cNvSpPr txBox="1"/>
          <p:nvPr/>
        </p:nvSpPr>
        <p:spPr>
          <a:xfrm>
            <a:off x="539015" y="4976576"/>
            <a:ext cx="8896987" cy="923330"/>
          </a:xfrm>
          <a:prstGeom prst="rect">
            <a:avLst/>
          </a:prstGeom>
          <a:noFill/>
        </p:spPr>
        <p:txBody>
          <a:bodyPr wrap="none" rtlCol="0">
            <a:spAutoFit/>
          </a:bodyPr>
          <a:lstStyle/>
          <a:p>
            <a:pPr marL="285750" indent="-285750">
              <a:buFont typeface="Arial" panose="020B0604020202020204" pitchFamily="34" charset="0"/>
              <a:buChar char="•"/>
            </a:pPr>
            <a:r>
              <a:rPr lang="en-US" b="1" i="1" dirty="0">
                <a:solidFill>
                  <a:schemeClr val="bg1"/>
                </a:solidFill>
              </a:rPr>
              <a:t>Consent withdrawn	           154				              121</a:t>
            </a:r>
          </a:p>
          <a:p>
            <a:pPr marL="285750" indent="-285750">
              <a:buFont typeface="Arial" panose="020B0604020202020204" pitchFamily="34" charset="0"/>
              <a:buChar char="•"/>
            </a:pPr>
            <a:r>
              <a:rPr lang="en-US" b="1" i="1" dirty="0">
                <a:solidFill>
                  <a:schemeClr val="bg1"/>
                </a:solidFill>
              </a:rPr>
              <a:t>Discontinued intervention           224					              242</a:t>
            </a:r>
          </a:p>
          <a:p>
            <a:pPr marL="285750" indent="-285750">
              <a:buFont typeface="Arial" panose="020B0604020202020204" pitchFamily="34" charset="0"/>
              <a:buChar char="•"/>
            </a:pPr>
            <a:r>
              <a:rPr lang="en-US" b="1" i="1" dirty="0">
                <a:solidFill>
                  <a:schemeClr val="bg1"/>
                </a:solidFill>
              </a:rPr>
              <a:t>Lost to follow-up	           111				              134</a:t>
            </a:r>
          </a:p>
        </p:txBody>
      </p:sp>
      <p:sp>
        <p:nvSpPr>
          <p:cNvPr id="9" name="TextBox 8"/>
          <p:cNvSpPr txBox="1"/>
          <p:nvPr/>
        </p:nvSpPr>
        <p:spPr>
          <a:xfrm>
            <a:off x="4591456" y="6488643"/>
            <a:ext cx="4054315" cy="369332"/>
          </a:xfrm>
          <a:prstGeom prst="rect">
            <a:avLst/>
          </a:prstGeom>
          <a:noFill/>
        </p:spPr>
        <p:txBody>
          <a:bodyPr wrap="none" rtlCol="0">
            <a:spAutoFit/>
          </a:bodyPr>
          <a:lstStyle/>
          <a:p>
            <a:r>
              <a:rPr lang="en-US" b="1" i="1" dirty="0">
                <a:solidFill>
                  <a:schemeClr val="bg1"/>
                </a:solidFill>
              </a:rPr>
              <a:t>(Vital status assessment: entire cohort)</a:t>
            </a:r>
          </a:p>
        </p:txBody>
      </p:sp>
      <p:cxnSp>
        <p:nvCxnSpPr>
          <p:cNvPr id="11" name="Straight Connector 10"/>
          <p:cNvCxnSpPr/>
          <p:nvPr/>
        </p:nvCxnSpPr>
        <p:spPr>
          <a:xfrm>
            <a:off x="4144552" y="4755197"/>
            <a:ext cx="0" cy="2695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8868968" y="4782472"/>
            <a:ext cx="0" cy="2695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142947" y="5822000"/>
            <a:ext cx="0" cy="2695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868968" y="5841567"/>
            <a:ext cx="0" cy="26950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Rounded Rectangle 15"/>
          <p:cNvSpPr/>
          <p:nvPr/>
        </p:nvSpPr>
        <p:spPr>
          <a:xfrm>
            <a:off x="3586288" y="6108826"/>
            <a:ext cx="1116531" cy="32831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ounded Rectangle 16"/>
          <p:cNvSpPr/>
          <p:nvPr/>
        </p:nvSpPr>
        <p:spPr>
          <a:xfrm>
            <a:off x="8310698" y="6116851"/>
            <a:ext cx="1116531" cy="32831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9454" y="6019284"/>
            <a:ext cx="9369873" cy="738664"/>
          </a:xfrm>
          <a:prstGeom prst="rect">
            <a:avLst/>
          </a:prstGeom>
          <a:noFill/>
        </p:spPr>
        <p:txBody>
          <a:bodyPr wrap="none" rtlCol="0">
            <a:spAutoFit/>
          </a:bodyPr>
          <a:lstStyle/>
          <a:p>
            <a:r>
              <a:rPr lang="en-US" sz="2400" b="1" i="1" dirty="0">
                <a:solidFill>
                  <a:schemeClr val="bg1"/>
                </a:solidFill>
              </a:rPr>
              <a:t>               Analyzed          </a:t>
            </a:r>
            <a:r>
              <a:rPr lang="en-US" sz="2400" b="1" i="1" dirty="0"/>
              <a:t>      </a:t>
            </a:r>
            <a:r>
              <a:rPr lang="en-US" sz="2000" b="1" i="1" dirty="0"/>
              <a:t>         </a:t>
            </a:r>
            <a:r>
              <a:rPr lang="en-US" sz="2400" b="1" i="1" dirty="0"/>
              <a:t>4,678	</a:t>
            </a:r>
            <a:r>
              <a:rPr lang="en-US" sz="2000" b="1" i="1" dirty="0">
                <a:solidFill>
                  <a:schemeClr val="bg1"/>
                </a:solidFill>
              </a:rPr>
              <a:t>			                   </a:t>
            </a:r>
            <a:r>
              <a:rPr lang="en-US" sz="2400" b="1" i="1" dirty="0"/>
              <a:t>4,683</a:t>
            </a:r>
          </a:p>
          <a:p>
            <a:r>
              <a:rPr lang="en-US" b="1" i="1" dirty="0">
                <a:solidFill>
                  <a:schemeClr val="bg1"/>
                </a:solidFill>
              </a:rPr>
              <a:t>            (Intention to treat)    </a:t>
            </a:r>
          </a:p>
        </p:txBody>
      </p:sp>
    </p:spTree>
    <p:extLst>
      <p:ext uri="{BB962C8B-B14F-4D97-AF65-F5344CB8AC3E}">
        <p14:creationId xmlns:p14="http://schemas.microsoft.com/office/powerpoint/2010/main" val="1072267176"/>
      </p:ext>
    </p:extLst>
  </p:cSld>
  <p:clrMapOvr>
    <a:masterClrMapping/>
  </p:clrMapOvr>
  <mc:AlternateContent xmlns:mc="http://schemas.openxmlformats.org/markup-compatibility/2006" xmlns:p14="http://schemas.microsoft.com/office/powerpoint/2010/main">
    <mc:Choice Requires="p14">
      <p:transition spd="slow" p14:dur="2000" advTm="4767"/>
    </mc:Choice>
    <mc:Fallback xmlns="">
      <p:transition spd="slow" advTm="4767"/>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55931" y="10633"/>
            <a:ext cx="8875059" cy="6858000"/>
          </a:xfrm>
          <a:prstGeom prst="rect">
            <a:avLst/>
          </a:prstGeom>
        </p:spPr>
      </p:pic>
      <p:sp>
        <p:nvSpPr>
          <p:cNvPr id="2" name="TextBox 1"/>
          <p:cNvSpPr txBox="1"/>
          <p:nvPr/>
        </p:nvSpPr>
        <p:spPr>
          <a:xfrm>
            <a:off x="2825525" y="219074"/>
            <a:ext cx="6815007" cy="769441"/>
          </a:xfrm>
          <a:prstGeom prst="rect">
            <a:avLst/>
          </a:prstGeom>
          <a:solidFill>
            <a:srgbClr val="002060"/>
          </a:solidFill>
        </p:spPr>
        <p:txBody>
          <a:bodyPr wrap="none" rtlCol="0">
            <a:spAutoFit/>
          </a:bodyPr>
          <a:lstStyle/>
          <a:p>
            <a:r>
              <a:rPr lang="en-US" sz="4400" b="1" i="1" dirty="0">
                <a:solidFill>
                  <a:srgbClr val="FFFF00"/>
                </a:solidFill>
              </a:rPr>
              <a:t>Systolic BP During Follow-up</a:t>
            </a:r>
          </a:p>
        </p:txBody>
      </p:sp>
      <p:sp>
        <p:nvSpPr>
          <p:cNvPr id="5" name="TextBox 4"/>
          <p:cNvSpPr txBox="1"/>
          <p:nvPr/>
        </p:nvSpPr>
        <p:spPr>
          <a:xfrm>
            <a:off x="3559173" y="1872783"/>
            <a:ext cx="1459054" cy="646331"/>
          </a:xfrm>
          <a:prstGeom prst="rect">
            <a:avLst/>
          </a:prstGeom>
          <a:noFill/>
        </p:spPr>
        <p:txBody>
          <a:bodyPr wrap="none" rtlCol="0">
            <a:spAutoFit/>
          </a:bodyPr>
          <a:lstStyle/>
          <a:p>
            <a:r>
              <a:rPr lang="en-US" b="1" i="1" dirty="0"/>
              <a:t>   Mean SBP</a:t>
            </a:r>
          </a:p>
          <a:p>
            <a:r>
              <a:rPr lang="en-US" b="1" i="1" dirty="0"/>
              <a:t>136.2 mm Hg</a:t>
            </a:r>
          </a:p>
        </p:txBody>
      </p:sp>
      <p:sp>
        <p:nvSpPr>
          <p:cNvPr id="6" name="TextBox 5"/>
          <p:cNvSpPr txBox="1"/>
          <p:nvPr/>
        </p:nvSpPr>
        <p:spPr>
          <a:xfrm>
            <a:off x="3562766" y="3286895"/>
            <a:ext cx="1459054" cy="646331"/>
          </a:xfrm>
          <a:prstGeom prst="rect">
            <a:avLst/>
          </a:prstGeom>
          <a:noFill/>
        </p:spPr>
        <p:txBody>
          <a:bodyPr wrap="none" rtlCol="0">
            <a:spAutoFit/>
          </a:bodyPr>
          <a:lstStyle/>
          <a:p>
            <a:r>
              <a:rPr lang="en-US" b="1" i="1" dirty="0"/>
              <a:t>   Mean SBP</a:t>
            </a:r>
          </a:p>
          <a:p>
            <a:r>
              <a:rPr lang="en-US" b="1" i="1" dirty="0"/>
              <a:t>121.4 mm Hg</a:t>
            </a:r>
          </a:p>
        </p:txBody>
      </p:sp>
      <p:sp>
        <p:nvSpPr>
          <p:cNvPr id="8" name="Right Brace 7"/>
          <p:cNvSpPr/>
          <p:nvPr/>
        </p:nvSpPr>
        <p:spPr>
          <a:xfrm>
            <a:off x="9601199" y="5286375"/>
            <a:ext cx="238126" cy="219075"/>
          </a:xfrm>
          <a:prstGeom prst="rightBrace">
            <a:avLst/>
          </a:pr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i="1" dirty="0"/>
          </a:p>
        </p:txBody>
      </p:sp>
      <p:sp>
        <p:nvSpPr>
          <p:cNvPr id="10" name="Right Brace 9"/>
          <p:cNvSpPr/>
          <p:nvPr/>
        </p:nvSpPr>
        <p:spPr>
          <a:xfrm>
            <a:off x="9601200" y="6105525"/>
            <a:ext cx="95250" cy="238125"/>
          </a:xfrm>
          <a:prstGeom prst="rightBrace">
            <a:avLst/>
          </a:prstGeom>
          <a:noFill/>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b="1" i="1" dirty="0"/>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525" y="6448425"/>
            <a:ext cx="940426" cy="409575"/>
          </a:xfrm>
          <a:prstGeom prst="rect">
            <a:avLst/>
          </a:prstGeom>
        </p:spPr>
      </p:pic>
      <p:sp>
        <p:nvSpPr>
          <p:cNvPr id="3" name="Rectangle 2"/>
          <p:cNvSpPr/>
          <p:nvPr/>
        </p:nvSpPr>
        <p:spPr>
          <a:xfrm>
            <a:off x="10530990" y="0"/>
            <a:ext cx="166101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99547" y="1504950"/>
            <a:ext cx="2377849" cy="2646878"/>
          </a:xfrm>
          <a:prstGeom prst="rect">
            <a:avLst/>
          </a:prstGeom>
          <a:solidFill>
            <a:schemeClr val="bg1"/>
          </a:solidFill>
        </p:spPr>
        <p:txBody>
          <a:bodyPr wrap="square" rtlCol="0">
            <a:spAutoFit/>
          </a:bodyPr>
          <a:lstStyle/>
          <a:p>
            <a:r>
              <a:rPr lang="en-US" b="1" i="1" dirty="0"/>
              <a:t>      Average SBP</a:t>
            </a:r>
          </a:p>
          <a:p>
            <a:r>
              <a:rPr lang="en-US" b="1" i="1" dirty="0"/>
              <a:t>     </a:t>
            </a:r>
            <a:r>
              <a:rPr lang="en-US" sz="1400" b="1" i="1" u="sng" dirty="0"/>
              <a:t>(During Follow-up)</a:t>
            </a:r>
          </a:p>
          <a:p>
            <a:endParaRPr lang="en-US" sz="1400" b="1" i="1" dirty="0"/>
          </a:p>
          <a:p>
            <a:endParaRPr lang="en-US" sz="1400" b="1" i="1" dirty="0"/>
          </a:p>
          <a:p>
            <a:r>
              <a:rPr lang="en-US" sz="1700" b="1" i="1" dirty="0"/>
              <a:t>Standard: 134.6 mm Hg</a:t>
            </a:r>
          </a:p>
          <a:p>
            <a:endParaRPr lang="en-US" sz="1700" b="1" i="1" dirty="0"/>
          </a:p>
          <a:p>
            <a:endParaRPr lang="en-US" sz="1700" b="1" i="1" dirty="0"/>
          </a:p>
          <a:p>
            <a:endParaRPr lang="en-US" sz="1700" b="1" i="1" dirty="0"/>
          </a:p>
          <a:p>
            <a:endParaRPr lang="en-US" sz="1700" b="1" i="1" dirty="0"/>
          </a:p>
          <a:p>
            <a:r>
              <a:rPr lang="en-US" sz="1700" b="1" i="1" dirty="0"/>
              <a:t>Intensive: 121.5 mm Hg</a:t>
            </a:r>
          </a:p>
        </p:txBody>
      </p:sp>
      <p:sp>
        <p:nvSpPr>
          <p:cNvPr id="9" name="TextBox 8"/>
          <p:cNvSpPr txBox="1"/>
          <p:nvPr/>
        </p:nvSpPr>
        <p:spPr>
          <a:xfrm>
            <a:off x="9839325" y="4914900"/>
            <a:ext cx="2026517" cy="923330"/>
          </a:xfrm>
          <a:prstGeom prst="rect">
            <a:avLst/>
          </a:prstGeom>
          <a:solidFill>
            <a:schemeClr val="bg1"/>
          </a:solidFill>
        </p:spPr>
        <p:txBody>
          <a:bodyPr wrap="none" rtlCol="0">
            <a:spAutoFit/>
          </a:bodyPr>
          <a:lstStyle/>
          <a:p>
            <a:r>
              <a:rPr lang="en-US" b="1" i="1" dirty="0"/>
              <a:t>Average number of</a:t>
            </a:r>
          </a:p>
          <a:p>
            <a:r>
              <a:rPr lang="en-US" b="1" i="1" dirty="0"/>
              <a:t>antihypertensive</a:t>
            </a:r>
          </a:p>
          <a:p>
            <a:r>
              <a:rPr lang="en-US" b="1" i="1" dirty="0"/>
              <a:t>medications</a:t>
            </a:r>
          </a:p>
        </p:txBody>
      </p:sp>
      <p:sp>
        <p:nvSpPr>
          <p:cNvPr id="11" name="TextBox 10"/>
          <p:cNvSpPr txBox="1"/>
          <p:nvPr/>
        </p:nvSpPr>
        <p:spPr>
          <a:xfrm>
            <a:off x="9715500" y="5915025"/>
            <a:ext cx="1331903" cy="646331"/>
          </a:xfrm>
          <a:prstGeom prst="rect">
            <a:avLst/>
          </a:prstGeom>
          <a:solidFill>
            <a:schemeClr val="bg1"/>
          </a:solidFill>
        </p:spPr>
        <p:txBody>
          <a:bodyPr wrap="none" rtlCol="0">
            <a:spAutoFit/>
          </a:bodyPr>
          <a:lstStyle/>
          <a:p>
            <a:r>
              <a:rPr lang="en-US" b="1" i="1" dirty="0"/>
              <a:t>Number of</a:t>
            </a:r>
          </a:p>
          <a:p>
            <a:r>
              <a:rPr lang="en-US" b="1" i="1" dirty="0"/>
              <a:t>participants</a:t>
            </a:r>
          </a:p>
        </p:txBody>
      </p:sp>
      <p:sp>
        <p:nvSpPr>
          <p:cNvPr id="13" name="Rectangle 12"/>
          <p:cNvSpPr/>
          <p:nvPr/>
        </p:nvSpPr>
        <p:spPr>
          <a:xfrm>
            <a:off x="9839325" y="1504950"/>
            <a:ext cx="2228850" cy="264687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9880356" y="4980980"/>
            <a:ext cx="2184257" cy="8197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9770972" y="5915025"/>
            <a:ext cx="1247856" cy="6463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5808221" y="2127967"/>
            <a:ext cx="1544590" cy="523220"/>
          </a:xfrm>
          <a:prstGeom prst="rect">
            <a:avLst/>
          </a:prstGeom>
          <a:noFill/>
        </p:spPr>
        <p:txBody>
          <a:bodyPr wrap="none" rtlCol="0">
            <a:spAutoFit/>
          </a:bodyPr>
          <a:lstStyle/>
          <a:p>
            <a:r>
              <a:rPr lang="en-US" sz="2800" b="1" i="1" dirty="0"/>
              <a:t>Standard</a:t>
            </a:r>
          </a:p>
        </p:txBody>
      </p:sp>
      <p:sp>
        <p:nvSpPr>
          <p:cNvPr id="17" name="TextBox 16"/>
          <p:cNvSpPr txBox="1"/>
          <p:nvPr/>
        </p:nvSpPr>
        <p:spPr>
          <a:xfrm>
            <a:off x="5815626" y="3562867"/>
            <a:ext cx="1527919" cy="523220"/>
          </a:xfrm>
          <a:prstGeom prst="rect">
            <a:avLst/>
          </a:prstGeom>
          <a:noFill/>
        </p:spPr>
        <p:txBody>
          <a:bodyPr wrap="none" rtlCol="0">
            <a:spAutoFit/>
          </a:bodyPr>
          <a:lstStyle/>
          <a:p>
            <a:r>
              <a:rPr lang="en-US" sz="2800" b="1" i="1" dirty="0"/>
              <a:t>Intensive</a:t>
            </a:r>
          </a:p>
        </p:txBody>
      </p:sp>
      <p:sp>
        <p:nvSpPr>
          <p:cNvPr id="18" name="Rectangle 17"/>
          <p:cNvSpPr/>
          <p:nvPr/>
        </p:nvSpPr>
        <p:spPr>
          <a:xfrm>
            <a:off x="6708808" y="1318661"/>
            <a:ext cx="1289786" cy="6448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2809875" y="5286375"/>
            <a:ext cx="247650" cy="2190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3787837" y="1460919"/>
            <a:ext cx="967252" cy="461665"/>
          </a:xfrm>
          <a:prstGeom prst="rect">
            <a:avLst/>
          </a:prstGeom>
          <a:noFill/>
        </p:spPr>
        <p:txBody>
          <a:bodyPr wrap="none" rtlCol="0">
            <a:spAutoFit/>
          </a:bodyPr>
          <a:lstStyle/>
          <a:p>
            <a:r>
              <a:rPr lang="en-US" sz="2400" b="1" i="1" u="sng" dirty="0"/>
              <a:t>Year 1</a:t>
            </a:r>
          </a:p>
        </p:txBody>
      </p:sp>
    </p:spTree>
    <p:extLst>
      <p:ext uri="{BB962C8B-B14F-4D97-AF65-F5344CB8AC3E}">
        <p14:creationId xmlns:p14="http://schemas.microsoft.com/office/powerpoint/2010/main" val="885519479"/>
      </p:ext>
    </p:extLst>
  </p:cSld>
  <p:clrMapOvr>
    <a:masterClrMapping/>
  </p:clrMapOvr>
  <mc:AlternateContent xmlns:mc="http://schemas.openxmlformats.org/markup-compatibility/2006" xmlns:p14="http://schemas.microsoft.com/office/powerpoint/2010/main">
    <mc:Choice Requires="p14">
      <p:transition spd="slow" p14:dur="2000" advTm="32715"/>
    </mc:Choice>
    <mc:Fallback xmlns="">
      <p:transition spd="slow" advTm="32715"/>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6" name="Straight Connector 15"/>
          <p:cNvCxnSpPr/>
          <p:nvPr/>
        </p:nvCxnSpPr>
        <p:spPr>
          <a:xfrm>
            <a:off x="0" y="0"/>
            <a:ext cx="914400" cy="0"/>
          </a:xfrm>
          <a:prstGeom prst="line">
            <a:avLst/>
          </a:prstGeom>
          <a:ln w="0" cap="flat" cmpd="sng" algn="ctr">
            <a:solidFill>
              <a:srgbClr val="FBFFFF"/>
            </a:solidFill>
            <a:prstDash val="solid"/>
            <a:miter lim="800000"/>
            <a:headEnd type="none" w="med" len="med"/>
            <a:tailEnd type="none" w="med" len="med"/>
          </a:ln>
          <a:effectLst/>
          <a:extLst>
            <a:ext uri="{AF507438-7753-43E0-B8FC-AC1667EBCBE1}">
              <a14:hiddenEffects xmlns:a14="http://schemas.microsoft.com/office/drawing/2010/main">
                <a:effectLst>
                  <a:outerShdw blurRad="63500" rotWithShape="0">
                    <a:scrgbClr r="0" g="0" b="0"/>
                  </a:outerShdw>
                </a:effectLst>
              </a14:hiddenEffects>
            </a:ext>
          </a:extLst>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2841393" y="3106111"/>
            <a:ext cx="6921382" cy="461665"/>
          </a:xfrm>
          <a:prstGeom prst="rect">
            <a:avLst/>
          </a:prstGeom>
        </p:spPr>
        <p:txBody>
          <a:bodyPr wrap="none">
            <a:spAutoFit/>
          </a:bodyPr>
          <a:lstStyle/>
          <a:p>
            <a:r>
              <a:rPr lang="en-US" sz="2400" b="1" i="1" dirty="0">
                <a:solidFill>
                  <a:schemeClr val="bg1"/>
                </a:solidFill>
              </a:rPr>
              <a:t>Adapt from Figure 2B in the N </a:t>
            </a:r>
            <a:r>
              <a:rPr lang="en-US" sz="2400" b="1" i="1" dirty="0" err="1">
                <a:solidFill>
                  <a:schemeClr val="bg1"/>
                </a:solidFill>
              </a:rPr>
              <a:t>Engl</a:t>
            </a:r>
            <a:r>
              <a:rPr lang="en-US" sz="2400" b="1" i="1" dirty="0">
                <a:solidFill>
                  <a:schemeClr val="bg1"/>
                </a:solidFill>
              </a:rPr>
              <a:t> J Med manuscript</a:t>
            </a:r>
          </a:p>
        </p:txBody>
      </p:sp>
      <p:sp>
        <p:nvSpPr>
          <p:cNvPr id="4" name="TextBox 3"/>
          <p:cNvSpPr txBox="1"/>
          <p:nvPr/>
        </p:nvSpPr>
        <p:spPr>
          <a:xfrm>
            <a:off x="5146158" y="5082363"/>
            <a:ext cx="1729961" cy="461665"/>
          </a:xfrm>
          <a:prstGeom prst="rect">
            <a:avLst/>
          </a:prstGeom>
          <a:noFill/>
        </p:spPr>
        <p:txBody>
          <a:bodyPr wrap="none" rtlCol="0">
            <a:spAutoFit/>
          </a:bodyPr>
          <a:lstStyle/>
          <a:p>
            <a:r>
              <a:rPr lang="en-US" sz="2400" b="1" i="1" dirty="0">
                <a:solidFill>
                  <a:schemeClr val="bg1"/>
                </a:solidFill>
              </a:rPr>
              <a:t>Include NNT</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87718" y="9525"/>
            <a:ext cx="8875059" cy="6858000"/>
          </a:xfrm>
          <a:prstGeom prst="rect">
            <a:avLst/>
          </a:prstGeom>
        </p:spPr>
      </p:pic>
      <p:sp>
        <p:nvSpPr>
          <p:cNvPr id="2" name="Title 1"/>
          <p:cNvSpPr>
            <a:spLocks noGrp="1"/>
          </p:cNvSpPr>
          <p:nvPr>
            <p:ph type="title"/>
          </p:nvPr>
        </p:nvSpPr>
        <p:spPr>
          <a:xfrm>
            <a:off x="1587718" y="0"/>
            <a:ext cx="8875059" cy="995319"/>
          </a:xfrm>
          <a:solidFill>
            <a:srgbClr val="002060"/>
          </a:solidFill>
        </p:spPr>
        <p:txBody>
          <a:bodyPr>
            <a:noAutofit/>
          </a:bodyPr>
          <a:lstStyle/>
          <a:p>
            <a:r>
              <a:rPr lang="en-US" sz="3600" b="1" i="1" dirty="0">
                <a:solidFill>
                  <a:srgbClr val="FFFF00"/>
                </a:solidFill>
                <a:latin typeface="+mn-lt"/>
              </a:rPr>
              <a:t>		       All-cause Mortality</a:t>
            </a:r>
            <a:br>
              <a:rPr lang="en-US" sz="3600" b="1" i="1" dirty="0">
                <a:solidFill>
                  <a:srgbClr val="FFFF00"/>
                </a:solidFill>
                <a:latin typeface="+mn-lt"/>
              </a:rPr>
            </a:br>
            <a:r>
              <a:rPr lang="en-US" sz="3600" b="1" i="1" dirty="0">
                <a:solidFill>
                  <a:srgbClr val="FFFF00"/>
                </a:solidFill>
                <a:latin typeface="+mn-lt"/>
              </a:rPr>
              <a:t>                          </a:t>
            </a:r>
            <a:r>
              <a:rPr lang="en-US" sz="3200" b="1" i="1" dirty="0">
                <a:solidFill>
                  <a:srgbClr val="FFFF00"/>
                </a:solidFill>
                <a:latin typeface="+mn-lt"/>
              </a:rPr>
              <a:t>Cumulative Hazard </a:t>
            </a:r>
          </a:p>
        </p:txBody>
      </p:sp>
      <p:sp>
        <p:nvSpPr>
          <p:cNvPr id="6" name="TextBox 5"/>
          <p:cNvSpPr txBox="1"/>
          <p:nvPr/>
        </p:nvSpPr>
        <p:spPr>
          <a:xfrm>
            <a:off x="3448050" y="1114425"/>
            <a:ext cx="5440913" cy="461665"/>
          </a:xfrm>
          <a:prstGeom prst="rect">
            <a:avLst/>
          </a:prstGeom>
          <a:noFill/>
        </p:spPr>
        <p:txBody>
          <a:bodyPr wrap="none" rtlCol="0">
            <a:spAutoFit/>
          </a:bodyPr>
          <a:lstStyle/>
          <a:p>
            <a:r>
              <a:rPr lang="en-US" sz="2400" b="1" i="1" dirty="0"/>
              <a:t>Hazard Ratio = 0.73 (95% CI: 0.60 to 0.90)</a:t>
            </a:r>
          </a:p>
        </p:txBody>
      </p:sp>
      <p:sp>
        <p:nvSpPr>
          <p:cNvPr id="7" name="TextBox 6"/>
          <p:cNvSpPr txBox="1"/>
          <p:nvPr/>
        </p:nvSpPr>
        <p:spPr>
          <a:xfrm>
            <a:off x="2841393" y="1971675"/>
            <a:ext cx="1397232" cy="666750"/>
          </a:xfrm>
          <a:prstGeom prst="rect">
            <a:avLst/>
          </a:prstGeom>
          <a:solidFill>
            <a:schemeClr val="bg1"/>
          </a:solidFill>
        </p:spPr>
        <p:txBody>
          <a:bodyPr wrap="square" rtlCol="0">
            <a:spAutoFit/>
          </a:bodyPr>
          <a:lstStyle/>
          <a:p>
            <a:endParaRPr lang="en-US" dirty="0"/>
          </a:p>
        </p:txBody>
      </p:sp>
      <p:sp>
        <p:nvSpPr>
          <p:cNvPr id="8" name="TextBox 7"/>
          <p:cNvSpPr txBox="1"/>
          <p:nvPr/>
        </p:nvSpPr>
        <p:spPr>
          <a:xfrm>
            <a:off x="5648325" y="4714490"/>
            <a:ext cx="4048126" cy="877163"/>
          </a:xfrm>
          <a:prstGeom prst="rect">
            <a:avLst/>
          </a:prstGeom>
          <a:solidFill>
            <a:schemeClr val="bg1"/>
          </a:solidFill>
        </p:spPr>
        <p:txBody>
          <a:bodyPr wrap="square" rtlCol="0">
            <a:spAutoFit/>
          </a:bodyPr>
          <a:lstStyle/>
          <a:p>
            <a:r>
              <a:rPr lang="en-US" sz="1700" b="1" i="1" u="sng" dirty="0"/>
              <a:t>During Trial </a:t>
            </a:r>
            <a:r>
              <a:rPr lang="en-US" sz="1600" b="1" i="1" u="sng" dirty="0"/>
              <a:t>(median follow-up = 3.26 years)</a:t>
            </a:r>
          </a:p>
          <a:p>
            <a:r>
              <a:rPr lang="en-US" sz="1700" b="1" i="1" dirty="0"/>
              <a:t>        Number Needed to Treat (NNT)</a:t>
            </a:r>
          </a:p>
          <a:p>
            <a:r>
              <a:rPr lang="en-US" sz="1700" b="1" i="1" dirty="0"/>
              <a:t>                to Prevent a death = 90</a:t>
            </a:r>
          </a:p>
        </p:txBody>
      </p:sp>
      <p:sp>
        <p:nvSpPr>
          <p:cNvPr id="9" name="TextBox 8"/>
          <p:cNvSpPr txBox="1"/>
          <p:nvPr/>
        </p:nvSpPr>
        <p:spPr>
          <a:xfrm>
            <a:off x="6187786" y="2662958"/>
            <a:ext cx="1553630" cy="800219"/>
          </a:xfrm>
          <a:prstGeom prst="rect">
            <a:avLst/>
          </a:prstGeom>
          <a:noFill/>
        </p:spPr>
        <p:txBody>
          <a:bodyPr wrap="none" rtlCol="0">
            <a:spAutoFit/>
          </a:bodyPr>
          <a:lstStyle/>
          <a:p>
            <a:r>
              <a:rPr lang="en-US" sz="2800" b="1" i="1" dirty="0"/>
              <a:t>Standard</a:t>
            </a:r>
          </a:p>
          <a:p>
            <a:r>
              <a:rPr lang="en-US" b="1" i="1" dirty="0"/>
              <a:t> (210 deaths)</a:t>
            </a:r>
          </a:p>
        </p:txBody>
      </p:sp>
      <p:sp>
        <p:nvSpPr>
          <p:cNvPr id="10" name="TextBox 9"/>
          <p:cNvSpPr txBox="1"/>
          <p:nvPr/>
        </p:nvSpPr>
        <p:spPr>
          <a:xfrm>
            <a:off x="6524625" y="30118050"/>
            <a:ext cx="1049326" cy="369332"/>
          </a:xfrm>
          <a:prstGeom prst="rect">
            <a:avLst/>
          </a:prstGeom>
          <a:noFill/>
        </p:spPr>
        <p:txBody>
          <a:bodyPr wrap="none" rtlCol="0">
            <a:spAutoFit/>
          </a:bodyPr>
          <a:lstStyle/>
          <a:p>
            <a:r>
              <a:rPr lang="en-US" b="1" i="1" dirty="0"/>
              <a:t>Intensive</a:t>
            </a:r>
          </a:p>
        </p:txBody>
      </p:sp>
      <p:sp>
        <p:nvSpPr>
          <p:cNvPr id="11" name="TextBox 10"/>
          <p:cNvSpPr txBox="1"/>
          <p:nvPr/>
        </p:nvSpPr>
        <p:spPr>
          <a:xfrm>
            <a:off x="7480663" y="3825951"/>
            <a:ext cx="1542410" cy="800219"/>
          </a:xfrm>
          <a:prstGeom prst="rect">
            <a:avLst/>
          </a:prstGeom>
          <a:noFill/>
        </p:spPr>
        <p:txBody>
          <a:bodyPr wrap="none" rtlCol="0">
            <a:spAutoFit/>
          </a:bodyPr>
          <a:lstStyle/>
          <a:p>
            <a:r>
              <a:rPr lang="en-US" sz="2800" b="1" i="1" dirty="0"/>
              <a:t>Intensive</a:t>
            </a:r>
          </a:p>
          <a:p>
            <a:r>
              <a:rPr lang="en-US" b="1" i="1" dirty="0"/>
              <a:t> (155 deaths)</a:t>
            </a: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6429375"/>
            <a:ext cx="984167" cy="428625"/>
          </a:xfrm>
          <a:prstGeom prst="rect">
            <a:avLst/>
          </a:prstGeom>
        </p:spPr>
      </p:pic>
      <p:sp>
        <p:nvSpPr>
          <p:cNvPr id="13" name="Rectangle 12"/>
          <p:cNvSpPr/>
          <p:nvPr/>
        </p:nvSpPr>
        <p:spPr>
          <a:xfrm>
            <a:off x="5708522" y="4715120"/>
            <a:ext cx="3873627" cy="84795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8464228" y="5817637"/>
            <a:ext cx="1317797" cy="646331"/>
          </a:xfrm>
          <a:prstGeom prst="rect">
            <a:avLst/>
          </a:prstGeom>
          <a:noFill/>
        </p:spPr>
        <p:txBody>
          <a:bodyPr wrap="none" rtlCol="0">
            <a:spAutoFit/>
          </a:bodyPr>
          <a:lstStyle/>
          <a:p>
            <a:r>
              <a:rPr lang="en-US" b="1" i="1" dirty="0"/>
              <a:t>Number of</a:t>
            </a:r>
          </a:p>
          <a:p>
            <a:r>
              <a:rPr lang="en-US" b="1" i="1" dirty="0"/>
              <a:t>Participants</a:t>
            </a:r>
          </a:p>
        </p:txBody>
      </p:sp>
      <p:sp>
        <p:nvSpPr>
          <p:cNvPr id="15" name="Right Brace 14"/>
          <p:cNvSpPr/>
          <p:nvPr/>
        </p:nvSpPr>
        <p:spPr>
          <a:xfrm>
            <a:off x="8277727" y="6025302"/>
            <a:ext cx="119125" cy="250370"/>
          </a:xfrm>
          <a:prstGeom prst="rightBrace">
            <a:avLst/>
          </a:prstGeom>
          <a:noFill/>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548908464"/>
      </p:ext>
    </p:extLst>
  </p:cSld>
  <p:clrMapOvr>
    <a:masterClrMapping/>
  </p:clrMapOvr>
  <mc:AlternateContent xmlns:mc="http://schemas.openxmlformats.org/markup-compatibility/2006" xmlns:p14="http://schemas.microsoft.com/office/powerpoint/2010/main">
    <mc:Choice Requires="p14">
      <p:transition spd="slow" p14:dur="2000" advTm="20923"/>
    </mc:Choice>
    <mc:Fallback xmlns="">
      <p:transition spd="slow" advTm="20923"/>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5C5B86F4-1E13-4E9D-BF07-1CCDFC14028D}"/>
              </a:ext>
            </a:extLst>
          </p:cNvPr>
          <p:cNvSpPr>
            <a:spLocks noGrp="1" noChangeArrowheads="1"/>
          </p:cNvSpPr>
          <p:nvPr>
            <p:ph type="title"/>
          </p:nvPr>
        </p:nvSpPr>
        <p:spPr>
          <a:xfrm>
            <a:off x="488693" y="310978"/>
            <a:ext cx="11030464" cy="533400"/>
          </a:xfrm>
          <a:extLst/>
        </p:spPr>
        <p:txBody>
          <a:bodyPr>
            <a:normAutofit fontScale="90000"/>
          </a:bodyPr>
          <a:lstStyle/>
          <a:p>
            <a:pPr>
              <a:defRPr/>
            </a:pPr>
            <a:r>
              <a:rPr lang="en-US" altLang="en-US" sz="2400" b="1" dirty="0">
                <a:solidFill>
                  <a:srgbClr val="B00000"/>
                </a:solidFill>
                <a:latin typeface="Arial" panose="020B0604020202020204" pitchFamily="34" charset="0"/>
                <a:ea typeface="MS PGothic" panose="020B0600070205080204" pitchFamily="34" charset="-128"/>
                <a:cs typeface="Arial" panose="020B0604020202020204" pitchFamily="34" charset="0"/>
              </a:rPr>
              <a:t>2017 ACC/AHA/AAPA/ABC/ACPM/AGS/</a:t>
            </a:r>
            <a:r>
              <a:rPr lang="en-US" altLang="en-US" sz="2400" b="1" dirty="0" err="1">
                <a:solidFill>
                  <a:srgbClr val="B00000"/>
                </a:solidFill>
                <a:latin typeface="Arial" panose="020B0604020202020204" pitchFamily="34" charset="0"/>
                <a:ea typeface="MS PGothic" panose="020B0600070205080204" pitchFamily="34" charset="-128"/>
                <a:cs typeface="Arial" panose="020B0604020202020204" pitchFamily="34" charset="0"/>
              </a:rPr>
              <a:t>APhA</a:t>
            </a:r>
            <a:r>
              <a:rPr lang="en-US" altLang="en-US" sz="2400" b="1" dirty="0">
                <a:solidFill>
                  <a:srgbClr val="B00000"/>
                </a:solidFill>
                <a:latin typeface="Arial" panose="020B0604020202020204" pitchFamily="34" charset="0"/>
                <a:ea typeface="MS PGothic" panose="020B0600070205080204" pitchFamily="34" charset="-128"/>
                <a:cs typeface="Arial" panose="020B0604020202020204" pitchFamily="34" charset="0"/>
              </a:rPr>
              <a:t>/ASH/ASPC/NMA/PCNA  Guideline</a:t>
            </a:r>
          </a:p>
        </p:txBody>
      </p:sp>
      <p:sp>
        <p:nvSpPr>
          <p:cNvPr id="14339" name="Rectangle 1">
            <a:extLst>
              <a:ext uri="{FF2B5EF4-FFF2-40B4-BE49-F238E27FC236}">
                <a16:creationId xmlns:a16="http://schemas.microsoft.com/office/drawing/2014/main" id="{FCAB3D0E-CCA2-4263-9547-48E48C19502F}"/>
              </a:ext>
            </a:extLst>
          </p:cNvPr>
          <p:cNvSpPr>
            <a:spLocks noChangeArrowheads="1"/>
          </p:cNvSpPr>
          <p:nvPr/>
        </p:nvSpPr>
        <p:spPr bwMode="auto">
          <a:xfrm>
            <a:off x="6003925" y="44450"/>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buChar char="–"/>
              <a:defRPr sz="2800">
                <a:solidFill>
                  <a:schemeClr val="tx1"/>
                </a:solidFill>
                <a:latin typeface="Arial" panose="020B0604020202020204" pitchFamily="34" charset="0"/>
                <a:ea typeface="Geneva" charset="0"/>
                <a:cs typeface="Geneva" charset="0"/>
              </a:defRPr>
            </a:lvl2pPr>
            <a:lvl3pPr marL="1143000" indent="-228600">
              <a:spcBef>
                <a:spcPct val="20000"/>
              </a:spcBef>
              <a:buChar char="•"/>
              <a:defRPr sz="2400">
                <a:solidFill>
                  <a:schemeClr val="tx1"/>
                </a:solidFill>
                <a:latin typeface="Arial" panose="020B0604020202020204" pitchFamily="34" charset="0"/>
                <a:ea typeface="Geneva" charset="0"/>
                <a:cs typeface="Geneva" charset="0"/>
              </a:defRPr>
            </a:lvl3pPr>
            <a:lvl4pPr marL="1600200" indent="-228600">
              <a:spcBef>
                <a:spcPct val="20000"/>
              </a:spcBef>
              <a:buChar char="–"/>
              <a:defRPr sz="2000">
                <a:solidFill>
                  <a:schemeClr val="tx1"/>
                </a:solidFill>
                <a:latin typeface="Arial" panose="020B0604020202020204" pitchFamily="34" charset="0"/>
                <a:ea typeface="Geneva" charset="0"/>
                <a:cs typeface="Geneva" charset="0"/>
              </a:defRPr>
            </a:lvl4pPr>
            <a:lvl5pPr marL="2057400" indent="-228600">
              <a:spcBef>
                <a:spcPct val="20000"/>
              </a:spcBef>
              <a:buChar char="»"/>
              <a:defRPr sz="2000">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9pPr>
          </a:lstStyle>
          <a:p>
            <a:pPr algn="just">
              <a:spcBef>
                <a:spcPct val="0"/>
              </a:spcBef>
              <a:buFontTx/>
              <a:buNone/>
            </a:pPr>
            <a:endParaRPr lang="en-US" altLang="en-US" sz="1800"/>
          </a:p>
        </p:txBody>
      </p:sp>
      <p:sp>
        <p:nvSpPr>
          <p:cNvPr id="14340" name="Rectangle 12">
            <a:extLst>
              <a:ext uri="{FF2B5EF4-FFF2-40B4-BE49-F238E27FC236}">
                <a16:creationId xmlns:a16="http://schemas.microsoft.com/office/drawing/2014/main" id="{4364BF6F-29BE-4C6E-8EA5-9E0A59F25C69}"/>
              </a:ext>
            </a:extLst>
          </p:cNvPr>
          <p:cNvSpPr>
            <a:spLocks noChangeArrowheads="1"/>
          </p:cNvSpPr>
          <p:nvPr/>
        </p:nvSpPr>
        <p:spPr bwMode="auto">
          <a:xfrm>
            <a:off x="790832" y="4897868"/>
            <a:ext cx="10728325"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buChar char="–"/>
              <a:defRPr sz="2800">
                <a:solidFill>
                  <a:schemeClr val="tx1"/>
                </a:solidFill>
                <a:latin typeface="Arial" panose="020B0604020202020204" pitchFamily="34" charset="0"/>
                <a:ea typeface="Geneva" charset="0"/>
                <a:cs typeface="Geneva" charset="0"/>
              </a:defRPr>
            </a:lvl2pPr>
            <a:lvl3pPr marL="1143000" indent="-228600">
              <a:spcBef>
                <a:spcPct val="20000"/>
              </a:spcBef>
              <a:buChar char="•"/>
              <a:defRPr sz="2400">
                <a:solidFill>
                  <a:schemeClr val="tx1"/>
                </a:solidFill>
                <a:latin typeface="Arial" panose="020B0604020202020204" pitchFamily="34" charset="0"/>
                <a:ea typeface="Geneva" charset="0"/>
                <a:cs typeface="Geneva" charset="0"/>
              </a:defRPr>
            </a:lvl3pPr>
            <a:lvl4pPr marL="1600200" indent="-228600">
              <a:spcBef>
                <a:spcPct val="20000"/>
              </a:spcBef>
              <a:buChar char="–"/>
              <a:defRPr sz="2000">
                <a:solidFill>
                  <a:schemeClr val="tx1"/>
                </a:solidFill>
                <a:latin typeface="Arial" panose="020B0604020202020204" pitchFamily="34" charset="0"/>
                <a:ea typeface="Geneva" charset="0"/>
                <a:cs typeface="Geneva" charset="0"/>
              </a:defRPr>
            </a:lvl4pPr>
            <a:lvl5pPr marL="2057400" indent="-228600">
              <a:spcBef>
                <a:spcPct val="20000"/>
              </a:spcBef>
              <a:buChar char="»"/>
              <a:defRPr sz="2000">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9pPr>
          </a:lstStyle>
          <a:p>
            <a:pPr marL="285750" indent="-285750">
              <a:spcBef>
                <a:spcPct val="0"/>
              </a:spcBef>
              <a:buFont typeface="Wingdings" panose="05000000000000000000" pitchFamily="2" charset="2"/>
              <a:buChar char="ü"/>
            </a:pPr>
            <a:r>
              <a:rPr lang="en-US" altLang="en-US" sz="1800" dirty="0"/>
              <a:t>Individuals with SBP and DBP in 2 categories should be designated to the </a:t>
            </a:r>
            <a:r>
              <a:rPr lang="en-US" altLang="en-US" sz="1800" u="sng" dirty="0"/>
              <a:t>higher BP category</a:t>
            </a:r>
            <a:r>
              <a:rPr lang="en-US" altLang="en-US" sz="1800" dirty="0"/>
              <a:t>.</a:t>
            </a:r>
          </a:p>
          <a:p>
            <a:pPr marL="285750" indent="-285750">
              <a:spcBef>
                <a:spcPct val="0"/>
              </a:spcBef>
              <a:buFont typeface="Wingdings" panose="05000000000000000000" pitchFamily="2" charset="2"/>
              <a:buChar char="ü"/>
            </a:pPr>
            <a:r>
              <a:rPr lang="en-US" altLang="en-US" sz="1800" dirty="0"/>
              <a:t>BP indicates blood pressure (based on an average of ≥2 careful readings obtained on ≥2 occasions, as detailed in DBP, diastolic blood pressure; and SBP systolic blood pressure. </a:t>
            </a:r>
          </a:p>
          <a:p>
            <a:pPr>
              <a:spcBef>
                <a:spcPct val="0"/>
              </a:spcBef>
              <a:buFontTx/>
              <a:buNone/>
            </a:pPr>
            <a:endParaRPr lang="en-US" altLang="en-US" sz="1400" dirty="0">
              <a:latin typeface="Times New Roman" panose="02020603050405020304" pitchFamily="18" charset="0"/>
            </a:endParaRPr>
          </a:p>
        </p:txBody>
      </p:sp>
      <p:graphicFrame>
        <p:nvGraphicFramePr>
          <p:cNvPr id="4" name="Content Placeholder 3">
            <a:extLst>
              <a:ext uri="{FF2B5EF4-FFF2-40B4-BE49-F238E27FC236}">
                <a16:creationId xmlns:a16="http://schemas.microsoft.com/office/drawing/2014/main" id="{3C840EC9-45B1-4BFB-AE78-34B2AFA500B0}"/>
              </a:ext>
            </a:extLst>
          </p:cNvPr>
          <p:cNvGraphicFramePr>
            <a:graphicFrameLocks noGrp="1"/>
          </p:cNvGraphicFramePr>
          <p:nvPr>
            <p:ph idx="1"/>
            <p:extLst>
              <p:ext uri="{D42A27DB-BD31-4B8C-83A1-F6EECF244321}">
                <p14:modId xmlns:p14="http://schemas.microsoft.com/office/powerpoint/2010/main" val="2633086136"/>
              </p:ext>
            </p:extLst>
          </p:nvPr>
        </p:nvGraphicFramePr>
        <p:xfrm>
          <a:off x="2994240" y="1208474"/>
          <a:ext cx="5997575" cy="3275013"/>
        </p:xfrm>
        <a:graphic>
          <a:graphicData uri="http://schemas.openxmlformats.org/drawingml/2006/table">
            <a:tbl>
              <a:tblPr/>
              <a:tblGrid>
                <a:gridCol w="1776413">
                  <a:extLst>
                    <a:ext uri="{9D8B030D-6E8A-4147-A177-3AD203B41FA5}">
                      <a16:colId xmlns:a16="http://schemas.microsoft.com/office/drawing/2014/main" val="20000"/>
                    </a:ext>
                  </a:extLst>
                </a:gridCol>
                <a:gridCol w="1700212">
                  <a:extLst>
                    <a:ext uri="{9D8B030D-6E8A-4147-A177-3AD203B41FA5}">
                      <a16:colId xmlns:a16="http://schemas.microsoft.com/office/drawing/2014/main" val="20001"/>
                    </a:ext>
                  </a:extLst>
                </a:gridCol>
                <a:gridCol w="819150">
                  <a:extLst>
                    <a:ext uri="{9D8B030D-6E8A-4147-A177-3AD203B41FA5}">
                      <a16:colId xmlns:a16="http://schemas.microsoft.com/office/drawing/2014/main" val="20002"/>
                    </a:ext>
                  </a:extLst>
                </a:gridCol>
                <a:gridCol w="1701800">
                  <a:extLst>
                    <a:ext uri="{9D8B030D-6E8A-4147-A177-3AD203B41FA5}">
                      <a16:colId xmlns:a16="http://schemas.microsoft.com/office/drawing/2014/main" val="20003"/>
                    </a:ext>
                  </a:extLst>
                </a:gridCol>
              </a:tblGrid>
              <a:tr h="53181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BP Category</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SBP</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 </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DBP</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extLst>
                  <a:ext uri="{0D108BD9-81ED-4DB2-BD59-A6C34878D82A}">
                    <a16:rowId xmlns:a16="http://schemas.microsoft.com/office/drawing/2014/main" val="10000"/>
                  </a:ext>
                </a:extLst>
              </a:tr>
              <a:tr h="53181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Normal</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&lt;120 mm Hg</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and</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&lt;80 mm Hg</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609600">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Elevated</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120–129 mm Hg</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and</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&lt;80 mm Hg</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60374">
                <a:tc gridSpan="4">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en-US" sz="2000" b="1" i="0" u="none" strike="noStrike" cap="none" normalizeH="0" baseline="0" dirty="0">
                          <a:ln>
                            <a:noFill/>
                          </a:ln>
                          <a:solidFill>
                            <a:srgbClr val="B00000"/>
                          </a:solidFill>
                          <a:effectLst/>
                          <a:latin typeface="+mj-lt"/>
                          <a:ea typeface="ＭＳ Ｐゴシック" panose="020B0600070205080204" pitchFamily="34" charset="-128"/>
                          <a:cs typeface="Times New Roman" panose="02020603050405020304" pitchFamily="18" charset="0"/>
                        </a:rPr>
                        <a:t>Hypertension</a:t>
                      </a:r>
                      <a:endParaRPr kumimoji="0" lang="en-US" altLang="en-US" sz="1800" b="0" i="0" u="none" strike="noStrike" cap="none" normalizeH="0" baseline="0" dirty="0">
                        <a:ln>
                          <a:noFill/>
                        </a:ln>
                        <a:solidFill>
                          <a:srgbClr val="B00000"/>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609600">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   Stage 1</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130–139 mm Hg</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or</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80–89 mm Hg</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53181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   Stage 2</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rPr>
                        <a:t>≥140 mm Hg</a:t>
                      </a:r>
                      <a:endParaRPr kumimoji="0" lang="en-US" altLang="en-US" sz="1800" b="0" i="0" u="none" strike="noStrike" cap="none" normalizeH="0" baseline="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or</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rPr>
                        <a:t>≥90 mm Hg</a:t>
                      </a:r>
                      <a:endParaRPr kumimoji="0" lang="en-US" altLang="en-US" sz="1800" b="0" i="0" u="none" strike="noStrike" cap="none" normalizeH="0" baseline="0" dirty="0">
                        <a:ln>
                          <a:noFill/>
                        </a:ln>
                        <a:solidFill>
                          <a:schemeClr val="tx1"/>
                        </a:solidFill>
                        <a:effectLst/>
                        <a:latin typeface="+mj-lt"/>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36219"/>
    </mc:Choice>
    <mc:Fallback xmlns="">
      <p:transition spd="slow" advTm="36219"/>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AB1AED12-0594-401C-A3F3-B08D81C87082}"/>
              </a:ext>
            </a:extLst>
          </p:cNvPr>
          <p:cNvSpPr>
            <a:spLocks noGrp="1" noChangeArrowheads="1"/>
          </p:cNvSpPr>
          <p:nvPr>
            <p:ph type="title"/>
          </p:nvPr>
        </p:nvSpPr>
        <p:spPr>
          <a:xfrm>
            <a:off x="1981200" y="251178"/>
            <a:ext cx="8229600" cy="533400"/>
          </a:xfrm>
          <a:extLst/>
        </p:spPr>
        <p:txBody>
          <a:bodyPr/>
          <a:lstStyle/>
          <a:p>
            <a:pPr>
              <a:defRPr/>
            </a:pPr>
            <a:r>
              <a:rPr lang="en-US" altLang="en-US" sz="2000" b="1" dirty="0">
                <a:solidFill>
                  <a:schemeClr val="accent2"/>
                </a:solidFill>
                <a:latin typeface="Arial" panose="020B0604020202020204" pitchFamily="34" charset="0"/>
                <a:ea typeface="MS PGothic" panose="020B0600070205080204" pitchFamily="34" charset="-128"/>
                <a:cs typeface="Arial" panose="020B0604020202020204" pitchFamily="34" charset="0"/>
              </a:rPr>
              <a:t>Prevalence of Hypertension Based on 2 SBP/DBP Thresholds*† </a:t>
            </a:r>
            <a:endParaRPr lang="en-US" altLang="en-US" sz="2000" b="1" dirty="0">
              <a:solidFill>
                <a:schemeClr val="accent2"/>
              </a:solidFill>
              <a:highlight>
                <a:srgbClr val="FFFF00"/>
              </a:highlight>
              <a:latin typeface="Arial" panose="020B0604020202020204" pitchFamily="34" charset="0"/>
              <a:ea typeface="MS PGothic" panose="020B0600070205080204" pitchFamily="34" charset="-128"/>
              <a:cs typeface="Arial" panose="020B0604020202020204" pitchFamily="34" charset="0"/>
            </a:endParaRPr>
          </a:p>
        </p:txBody>
      </p:sp>
      <p:sp>
        <p:nvSpPr>
          <p:cNvPr id="15363" name="Rectangle 1">
            <a:extLst>
              <a:ext uri="{FF2B5EF4-FFF2-40B4-BE49-F238E27FC236}">
                <a16:creationId xmlns:a16="http://schemas.microsoft.com/office/drawing/2014/main" id="{54F11A3E-0C2F-421A-B0C8-D0CAE85F9390}"/>
              </a:ext>
            </a:extLst>
          </p:cNvPr>
          <p:cNvSpPr>
            <a:spLocks noChangeArrowheads="1"/>
          </p:cNvSpPr>
          <p:nvPr/>
        </p:nvSpPr>
        <p:spPr bwMode="auto">
          <a:xfrm>
            <a:off x="6003925" y="44450"/>
            <a:ext cx="18415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buChar char="–"/>
              <a:defRPr sz="2800">
                <a:solidFill>
                  <a:schemeClr val="tx1"/>
                </a:solidFill>
                <a:latin typeface="Arial" panose="020B0604020202020204" pitchFamily="34" charset="0"/>
                <a:ea typeface="Geneva" charset="0"/>
                <a:cs typeface="Geneva" charset="0"/>
              </a:defRPr>
            </a:lvl2pPr>
            <a:lvl3pPr marL="1143000" indent="-228600">
              <a:spcBef>
                <a:spcPct val="20000"/>
              </a:spcBef>
              <a:buChar char="•"/>
              <a:defRPr sz="2400">
                <a:solidFill>
                  <a:schemeClr val="tx1"/>
                </a:solidFill>
                <a:latin typeface="Arial" panose="020B0604020202020204" pitchFamily="34" charset="0"/>
                <a:ea typeface="Geneva" charset="0"/>
                <a:cs typeface="Geneva" charset="0"/>
              </a:defRPr>
            </a:lvl3pPr>
            <a:lvl4pPr marL="1600200" indent="-228600">
              <a:spcBef>
                <a:spcPct val="20000"/>
              </a:spcBef>
              <a:buChar char="–"/>
              <a:defRPr sz="2000">
                <a:solidFill>
                  <a:schemeClr val="tx1"/>
                </a:solidFill>
                <a:latin typeface="Arial" panose="020B0604020202020204" pitchFamily="34" charset="0"/>
                <a:ea typeface="Geneva" charset="0"/>
                <a:cs typeface="Geneva" charset="0"/>
              </a:defRPr>
            </a:lvl4pPr>
            <a:lvl5pPr marL="2057400" indent="-228600">
              <a:spcBef>
                <a:spcPct val="20000"/>
              </a:spcBef>
              <a:buChar char="»"/>
              <a:defRPr sz="2000">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9pPr>
          </a:lstStyle>
          <a:p>
            <a:pPr algn="just">
              <a:spcBef>
                <a:spcPct val="0"/>
              </a:spcBef>
              <a:buFontTx/>
              <a:buNone/>
            </a:pPr>
            <a:endParaRPr lang="en-US" altLang="en-US" sz="1800"/>
          </a:p>
        </p:txBody>
      </p:sp>
      <p:graphicFrame>
        <p:nvGraphicFramePr>
          <p:cNvPr id="5" name="Content Placeholder 4">
            <a:extLst>
              <a:ext uri="{FF2B5EF4-FFF2-40B4-BE49-F238E27FC236}">
                <a16:creationId xmlns:a16="http://schemas.microsoft.com/office/drawing/2014/main" id="{92E4BE5F-55E6-4C4E-B6EE-14D3659D8A5C}"/>
              </a:ext>
            </a:extLst>
          </p:cNvPr>
          <p:cNvGraphicFramePr>
            <a:graphicFrameLocks noGrp="1"/>
          </p:cNvGraphicFramePr>
          <p:nvPr>
            <p:ph idx="1"/>
          </p:nvPr>
        </p:nvGraphicFramePr>
        <p:xfrm>
          <a:off x="2109789" y="762001"/>
          <a:ext cx="7961313" cy="4054473"/>
        </p:xfrm>
        <a:graphic>
          <a:graphicData uri="http://schemas.openxmlformats.org/drawingml/2006/table">
            <a:tbl>
              <a:tblPr/>
              <a:tblGrid>
                <a:gridCol w="2097553">
                  <a:extLst>
                    <a:ext uri="{9D8B030D-6E8A-4147-A177-3AD203B41FA5}">
                      <a16:colId xmlns:a16="http://schemas.microsoft.com/office/drawing/2014/main" val="20000"/>
                    </a:ext>
                  </a:extLst>
                </a:gridCol>
                <a:gridCol w="1361144">
                  <a:extLst>
                    <a:ext uri="{9D8B030D-6E8A-4147-A177-3AD203B41FA5}">
                      <a16:colId xmlns:a16="http://schemas.microsoft.com/office/drawing/2014/main" val="20001"/>
                    </a:ext>
                  </a:extLst>
                </a:gridCol>
                <a:gridCol w="1320681">
                  <a:extLst>
                    <a:ext uri="{9D8B030D-6E8A-4147-A177-3AD203B41FA5}">
                      <a16:colId xmlns:a16="http://schemas.microsoft.com/office/drawing/2014/main" val="20002"/>
                    </a:ext>
                  </a:extLst>
                </a:gridCol>
                <a:gridCol w="1576401">
                  <a:extLst>
                    <a:ext uri="{9D8B030D-6E8A-4147-A177-3AD203B41FA5}">
                      <a16:colId xmlns:a16="http://schemas.microsoft.com/office/drawing/2014/main" val="20003"/>
                    </a:ext>
                  </a:extLst>
                </a:gridCol>
                <a:gridCol w="1605534">
                  <a:extLst>
                    <a:ext uri="{9D8B030D-6E8A-4147-A177-3AD203B41FA5}">
                      <a16:colId xmlns:a16="http://schemas.microsoft.com/office/drawing/2014/main" val="20004"/>
                    </a:ext>
                  </a:extLst>
                </a:gridCol>
              </a:tblGrid>
              <a:tr h="640181">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 </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SBP/DBP ≥130/80 mm Hg or Self-Reported Antihypertensive Medication†</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hMerge="1">
                  <a:txBody>
                    <a:bodyPr/>
                    <a:lstStyle/>
                    <a:p>
                      <a:endParaRPr lang="en-US"/>
                    </a:p>
                  </a:txBody>
                  <a:tcPr>
                    <a:lnL w="12700" cap="flat" cmpd="sng" algn="ctr">
                      <a:solidFill>
                        <a:srgbClr val="000000"/>
                      </a:solidFill>
                      <a:prstDash val="solid"/>
                      <a:round/>
                      <a:headEnd type="none" w="med" len="med"/>
                      <a:tailEnd type="none" w="med" len="med"/>
                    </a:lnL>
                  </a:tcPr>
                </a:tc>
                <a:tc gridSpan="2">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SBP/DBP ≥140/90 mm Hg or Self-Reported Antihypertensive Medication‡</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2">
                        <a:lumMod val="20000"/>
                        <a:lumOff val="80000"/>
                      </a:schemeClr>
                    </a:solidFill>
                  </a:tcPr>
                </a:tc>
                <a:tc hMerge="1">
                  <a:txBody>
                    <a:bodyPr/>
                    <a:lstStyle/>
                    <a:p>
                      <a:endParaRPr lang="en-US"/>
                    </a:p>
                  </a:txBody>
                  <a:tcPr/>
                </a:tc>
                <a:extLst>
                  <a:ext uri="{0D108BD9-81ED-4DB2-BD59-A6C34878D82A}">
                    <a16:rowId xmlns:a16="http://schemas.microsoft.com/office/drawing/2014/main" val="10000"/>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Overall, crude</a:t>
                      </a:r>
                      <a:endParaRPr kumimoji="0" lang="en-US"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46%</a:t>
                      </a:r>
                      <a:endParaRPr kumimoji="0" lang="en-US"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lnL w="12700" cap="flat" cmpd="sng" algn="ctr">
                      <a:solidFill>
                        <a:srgbClr val="000000"/>
                      </a:solidFill>
                      <a:prstDash val="solid"/>
                      <a:round/>
                      <a:headEnd type="none" w="med" len="med"/>
                      <a:tailEnd type="none" w="med" len="med"/>
                    </a:lnL>
                  </a:tcPr>
                </a:tc>
                <a:tc gridSpan="2">
                  <a:txBody>
                    <a:bodyPr/>
                    <a:lstStyle>
                      <a:lvl1pPr>
                        <a:spcBef>
                          <a:spcPct val="20000"/>
                        </a:spcBef>
                        <a:tabLst>
                          <a:tab pos="596900" algn="l"/>
                        </a:tabLst>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tabLst>
                          <a:tab pos="596900" algn="l"/>
                        </a:tabLst>
                        <a:defRPr sz="2400">
                          <a:solidFill>
                            <a:schemeClr val="tx1"/>
                          </a:solidFill>
                          <a:latin typeface="Arial" panose="020B0604020202020204" pitchFamily="34" charset="0"/>
                          <a:ea typeface="Geneva" charset="0"/>
                          <a:cs typeface="Geneva" charset="0"/>
                        </a:defRPr>
                      </a:lvl2pPr>
                      <a:lvl3pPr marL="1143000" indent="-228600">
                        <a:spcBef>
                          <a:spcPct val="20000"/>
                        </a:spcBef>
                        <a:tabLst>
                          <a:tab pos="596900" algn="l"/>
                        </a:tabLst>
                        <a:defRPr sz="2000">
                          <a:solidFill>
                            <a:schemeClr val="tx1"/>
                          </a:solidFill>
                          <a:latin typeface="Arial" panose="020B0604020202020204" pitchFamily="34" charset="0"/>
                          <a:ea typeface="Geneva" charset="0"/>
                          <a:cs typeface="Geneva" charset="0"/>
                        </a:defRPr>
                      </a:lvl3pPr>
                      <a:lvl4pPr marL="1600200" indent="-228600">
                        <a:spcBef>
                          <a:spcPct val="20000"/>
                        </a:spcBef>
                        <a:tabLst>
                          <a:tab pos="596900" algn="l"/>
                        </a:tabLst>
                        <a:defRPr>
                          <a:solidFill>
                            <a:schemeClr val="tx1"/>
                          </a:solidFill>
                          <a:latin typeface="Arial" panose="020B0604020202020204" pitchFamily="34" charset="0"/>
                          <a:ea typeface="Geneva" charset="0"/>
                          <a:cs typeface="Geneva" charset="0"/>
                        </a:defRPr>
                      </a:lvl4pPr>
                      <a:lvl5pPr marL="2057400" indent="-228600">
                        <a:spcBef>
                          <a:spcPct val="20000"/>
                        </a:spcBef>
                        <a:tabLst>
                          <a:tab pos="596900" algn="l"/>
                        </a:tabLst>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tabLst>
                          <a:tab pos="596900" algn="l"/>
                        </a:tabLs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tabLst>
                          <a:tab pos="596900" algn="l"/>
                        </a:tabLs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tabLst>
                          <a:tab pos="596900" algn="l"/>
                        </a:tabLs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tabLst>
                          <a:tab pos="596900" algn="l"/>
                        </a:tabLs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tab pos="596900" algn="l"/>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32%</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extLst>
                  <a:ext uri="{0D108BD9-81ED-4DB2-BD59-A6C34878D82A}">
                    <a16:rowId xmlns:a16="http://schemas.microsoft.com/office/drawing/2014/main" val="10001"/>
                  </a:ext>
                </a:extLst>
              </a:tr>
              <a:tr h="426788">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 </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Men</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(n=4717)</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Women</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(n=4906)</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Men</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(n=4717)</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Women</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(n=4906)</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426788">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Overall, age-sex adjusted </a:t>
                      </a:r>
                      <a:endParaRPr kumimoji="0" lang="en-US"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48%</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43%</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31%</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32%</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13393">
                <a:tc gridSpan="5">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Age group, y</a:t>
                      </a:r>
                      <a:endParaRPr kumimoji="0" lang="en-US"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4"/>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20–44</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30%</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19%</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11%</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10%</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45–54</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50%</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44%</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33%</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27%</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55–64</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70%</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63%</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53%</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52%</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65–74</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77%</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75%</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64%</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63%</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75+</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79%</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85%</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71%</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78%</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r h="213393">
                <a:tc gridSpan="5">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Race-ethnicity§</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D9D9D9"/>
                    </a:solidFill>
                  </a:tcPr>
                </a:tc>
                <a:tc hMerge="1">
                  <a:txBody>
                    <a:bodyPr/>
                    <a:lstStyle/>
                    <a:p>
                      <a:endParaRPr lang="en-US"/>
                    </a:p>
                  </a:txBody>
                  <a:tcPr/>
                </a:tc>
                <a:tc hMerge="1">
                  <a:txBody>
                    <a:bodyPr/>
                    <a:lstStyle/>
                    <a:p>
                      <a:endParaRPr lang="en-US"/>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Non-Hispanic White</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47%</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41%</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31%</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30%</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1"/>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Non-Hispanic Black</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59%</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56%</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42%</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46%</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2"/>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Non-Hispanic Asian</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45%</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36%</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29%</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27%</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3"/>
                  </a:ext>
                </a:extLst>
              </a:tr>
              <a:tr h="213393">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Hispanic</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44%</a:t>
                      </a: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42%</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27%</a:t>
                      </a: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lvl1pPr>
                        <a:spcBef>
                          <a:spcPct val="20000"/>
                        </a:spcBef>
                        <a:defRPr sz="28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defRPr sz="2400">
                          <a:solidFill>
                            <a:schemeClr val="tx1"/>
                          </a:solidFill>
                          <a:latin typeface="Arial" panose="020B0604020202020204" pitchFamily="34" charset="0"/>
                          <a:ea typeface="Geneva" charset="0"/>
                          <a:cs typeface="Geneva" charset="0"/>
                        </a:defRPr>
                      </a:lvl2pPr>
                      <a:lvl3pPr marL="1143000" indent="-228600">
                        <a:spcBef>
                          <a:spcPct val="20000"/>
                        </a:spcBef>
                        <a:defRPr sz="2000">
                          <a:solidFill>
                            <a:schemeClr val="tx1"/>
                          </a:solidFill>
                          <a:latin typeface="Arial" panose="020B0604020202020204" pitchFamily="34" charset="0"/>
                          <a:ea typeface="Geneva" charset="0"/>
                          <a:cs typeface="Geneva" charset="0"/>
                        </a:defRPr>
                      </a:lvl3pPr>
                      <a:lvl4pPr marL="1600200" indent="-228600">
                        <a:spcBef>
                          <a:spcPct val="20000"/>
                        </a:spcBef>
                        <a:defRPr>
                          <a:solidFill>
                            <a:schemeClr val="tx1"/>
                          </a:solidFill>
                          <a:latin typeface="Arial" panose="020B0604020202020204" pitchFamily="34" charset="0"/>
                          <a:ea typeface="Geneva" charset="0"/>
                          <a:cs typeface="Geneva" charset="0"/>
                        </a:defRPr>
                      </a:lvl4pPr>
                      <a:lvl5pPr marL="2057400" indent="-228600">
                        <a:spcBef>
                          <a:spcPct val="20000"/>
                        </a:spcBef>
                        <a:defRPr>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defRPr>
                          <a:solidFill>
                            <a:schemeClr val="tx1"/>
                          </a:solidFill>
                          <a:latin typeface="Arial" panose="020B0604020202020204" pitchFamily="34" charset="0"/>
                          <a:ea typeface="Geneva" charset="0"/>
                          <a:cs typeface="Geneva"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rPr>
                        <a:t>32%</a:t>
                      </a:r>
                      <a:endParaRPr kumimoji="0" lang="en-US" altLang="en-US" sz="12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cs typeface="Times New Roman" panose="02020603050405020304"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14"/>
                  </a:ext>
                </a:extLst>
              </a:tr>
            </a:tbl>
          </a:graphicData>
        </a:graphic>
      </p:graphicFrame>
      <p:sp>
        <p:nvSpPr>
          <p:cNvPr id="20578" name="Rectangle 7">
            <a:extLst>
              <a:ext uri="{FF2B5EF4-FFF2-40B4-BE49-F238E27FC236}">
                <a16:creationId xmlns:a16="http://schemas.microsoft.com/office/drawing/2014/main" id="{734399D8-65C9-4A39-98C7-B60AE34A2B62}"/>
              </a:ext>
            </a:extLst>
          </p:cNvPr>
          <p:cNvSpPr>
            <a:spLocks noChangeArrowheads="1"/>
          </p:cNvSpPr>
          <p:nvPr/>
        </p:nvSpPr>
        <p:spPr bwMode="auto">
          <a:xfrm>
            <a:off x="2133601" y="4824414"/>
            <a:ext cx="7788275" cy="1601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ea typeface="ＭＳ Ｐゴシック" panose="020B0600070205080204" pitchFamily="34" charset="-128"/>
                <a:cs typeface="Geneva" charset="0"/>
              </a:defRPr>
            </a:lvl1pPr>
            <a:lvl2pPr marL="742950" indent="-285750">
              <a:spcBef>
                <a:spcPct val="20000"/>
              </a:spcBef>
              <a:buChar char="–"/>
              <a:defRPr sz="2800">
                <a:solidFill>
                  <a:schemeClr val="tx1"/>
                </a:solidFill>
                <a:latin typeface="Arial" panose="020B0604020202020204" pitchFamily="34" charset="0"/>
                <a:ea typeface="Geneva" charset="0"/>
                <a:cs typeface="Geneva" charset="0"/>
              </a:defRPr>
            </a:lvl2pPr>
            <a:lvl3pPr marL="1143000" indent="-228600">
              <a:spcBef>
                <a:spcPct val="20000"/>
              </a:spcBef>
              <a:buChar char="•"/>
              <a:defRPr sz="2400">
                <a:solidFill>
                  <a:schemeClr val="tx1"/>
                </a:solidFill>
                <a:latin typeface="Arial" panose="020B0604020202020204" pitchFamily="34" charset="0"/>
                <a:ea typeface="Geneva" charset="0"/>
                <a:cs typeface="Geneva" charset="0"/>
              </a:defRPr>
            </a:lvl3pPr>
            <a:lvl4pPr marL="1600200" indent="-228600">
              <a:spcBef>
                <a:spcPct val="20000"/>
              </a:spcBef>
              <a:buChar char="–"/>
              <a:defRPr sz="2000">
                <a:solidFill>
                  <a:schemeClr val="tx1"/>
                </a:solidFill>
                <a:latin typeface="Arial" panose="020B0604020202020204" pitchFamily="34" charset="0"/>
                <a:ea typeface="Geneva" charset="0"/>
                <a:cs typeface="Geneva" charset="0"/>
              </a:defRPr>
            </a:lvl4pPr>
            <a:lvl5pPr marL="2057400" indent="-228600">
              <a:spcBef>
                <a:spcPct val="20000"/>
              </a:spcBef>
              <a:buChar char="»"/>
              <a:defRPr sz="2000">
                <a:solidFill>
                  <a:schemeClr val="tx1"/>
                </a:solidFill>
                <a:latin typeface="Arial" panose="020B0604020202020204" pitchFamily="34" charset="0"/>
                <a:ea typeface="Geneva" charset="0"/>
                <a:cs typeface="Geneva"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Geneva" charset="0"/>
                <a:cs typeface="Geneva" charset="0"/>
              </a:defRPr>
            </a:lvl9pPr>
          </a:lstStyle>
          <a:p>
            <a:pPr>
              <a:spcBef>
                <a:spcPct val="0"/>
              </a:spcBef>
              <a:buNone/>
              <a:defRPr/>
            </a:pPr>
            <a:r>
              <a:rPr lang="en-US" altLang="en-US" sz="1400" dirty="0">
                <a:latin typeface="+mj-lt"/>
                <a:cs typeface="Times New Roman" panose="02020603050405020304" pitchFamily="18" charset="0"/>
              </a:rPr>
              <a:t>The prevalence estimates have been rounded to the nearest full percentage.</a:t>
            </a:r>
          </a:p>
          <a:p>
            <a:pPr>
              <a:spcBef>
                <a:spcPct val="0"/>
              </a:spcBef>
              <a:buNone/>
              <a:defRPr/>
            </a:pPr>
            <a:r>
              <a:rPr lang="en-US" altLang="en-US" sz="1400" dirty="0">
                <a:latin typeface="+mj-lt"/>
                <a:cs typeface="Times New Roman" panose="02020603050405020304" pitchFamily="18" charset="0"/>
              </a:rPr>
              <a:t>*130/80 and 140/90 mm Hg in 9623 participants (≥20 years of age) in NHANES 2011–2014.</a:t>
            </a:r>
          </a:p>
          <a:p>
            <a:pPr>
              <a:spcBef>
                <a:spcPct val="0"/>
              </a:spcBef>
              <a:buNone/>
              <a:defRPr/>
            </a:pPr>
            <a:r>
              <a:rPr lang="en-US" altLang="en-US" sz="1400" dirty="0">
                <a:latin typeface="+mj-lt"/>
                <a:cs typeface="Times New Roman" panose="02020603050405020304" pitchFamily="18" charset="0"/>
              </a:rPr>
              <a:t>†BP </a:t>
            </a:r>
            <a:r>
              <a:rPr lang="en-US" altLang="en-US" sz="1400" dirty="0" err="1">
                <a:latin typeface="+mj-lt"/>
                <a:cs typeface="Times New Roman" panose="02020603050405020304" pitchFamily="18" charset="0"/>
              </a:rPr>
              <a:t>cutpoints</a:t>
            </a:r>
            <a:r>
              <a:rPr lang="en-US" altLang="en-US" sz="1400" dirty="0">
                <a:latin typeface="+mj-lt"/>
                <a:cs typeface="Times New Roman" panose="02020603050405020304" pitchFamily="18" charset="0"/>
              </a:rPr>
              <a:t> for definition of hypertension in the present guideline. </a:t>
            </a:r>
          </a:p>
          <a:p>
            <a:pPr>
              <a:spcBef>
                <a:spcPct val="0"/>
              </a:spcBef>
              <a:buNone/>
              <a:defRPr/>
            </a:pPr>
            <a:r>
              <a:rPr lang="en-US" altLang="en-US" sz="1400" dirty="0">
                <a:latin typeface="+mj-lt"/>
                <a:cs typeface="Times New Roman" panose="02020603050405020304" pitchFamily="18" charset="0"/>
              </a:rPr>
              <a:t>‡BP </a:t>
            </a:r>
            <a:r>
              <a:rPr lang="en-US" altLang="en-US" sz="1400" dirty="0" err="1">
                <a:latin typeface="+mj-lt"/>
                <a:cs typeface="Times New Roman" panose="02020603050405020304" pitchFamily="18" charset="0"/>
              </a:rPr>
              <a:t>cutpoints</a:t>
            </a:r>
            <a:r>
              <a:rPr lang="en-US" altLang="en-US" sz="1400" dirty="0">
                <a:latin typeface="+mj-lt"/>
                <a:cs typeface="Times New Roman" panose="02020603050405020304" pitchFamily="18" charset="0"/>
              </a:rPr>
              <a:t> for definition of hypertension in JNC 7.</a:t>
            </a:r>
          </a:p>
          <a:p>
            <a:pPr>
              <a:spcBef>
                <a:spcPct val="0"/>
              </a:spcBef>
              <a:buNone/>
              <a:defRPr/>
            </a:pPr>
            <a:r>
              <a:rPr lang="en-US" altLang="en-US" sz="1400" dirty="0">
                <a:latin typeface="+mj-lt"/>
                <a:cs typeface="Times New Roman" panose="02020603050405020304" pitchFamily="18" charset="0"/>
              </a:rPr>
              <a:t>§Adjusted to the 2010 age-sex distribution of the U.S. adult population.</a:t>
            </a:r>
          </a:p>
          <a:p>
            <a:pPr>
              <a:spcBef>
                <a:spcPct val="0"/>
              </a:spcBef>
              <a:buNone/>
              <a:defRPr/>
            </a:pPr>
            <a:r>
              <a:rPr lang="en-US" altLang="en-US" sz="1400" dirty="0">
                <a:latin typeface="+mj-lt"/>
                <a:cs typeface="Times New Roman" panose="02020603050405020304" pitchFamily="18" charset="0"/>
              </a:rPr>
              <a:t>BP indicates blood pressure; DBP, diastolic blood pressure; NHANES, National Health </a:t>
            </a:r>
          </a:p>
          <a:p>
            <a:pPr>
              <a:spcBef>
                <a:spcPct val="0"/>
              </a:spcBef>
              <a:buNone/>
              <a:defRPr/>
            </a:pPr>
            <a:r>
              <a:rPr lang="en-US" altLang="en-US" sz="1400" dirty="0">
                <a:latin typeface="+mj-lt"/>
                <a:cs typeface="Times New Roman" panose="02020603050405020304" pitchFamily="18" charset="0"/>
              </a:rPr>
              <a:t>	           and Nutrition Examination Survey; and SBP, systolic blood pressure</a:t>
            </a:r>
            <a:r>
              <a:rPr lang="en-US" altLang="en-US" sz="1000" dirty="0">
                <a:latin typeface="+mj-lt"/>
                <a:cs typeface="Times New Roman" panose="02020603050405020304" pitchFamily="18" charset="0"/>
              </a:rPr>
              <a:t>.</a:t>
            </a:r>
          </a:p>
        </p:txBody>
      </p:sp>
    </p:spTree>
    <p:extLst>
      <p:ext uri="{BB962C8B-B14F-4D97-AF65-F5344CB8AC3E}">
        <p14:creationId xmlns:p14="http://schemas.microsoft.com/office/powerpoint/2010/main" val="1011371146"/>
      </p:ext>
    </p:extLst>
  </p:cSld>
  <p:clrMapOvr>
    <a:masterClrMapping/>
  </p:clrMapOvr>
  <mc:AlternateContent xmlns:mc="http://schemas.openxmlformats.org/markup-compatibility/2006" xmlns:p14="http://schemas.microsoft.com/office/powerpoint/2010/main">
    <mc:Choice Requires="p14">
      <p:transition spd="slow" p14:dur="2000" advTm="9409"/>
    </mc:Choice>
    <mc:Fallback xmlns="">
      <p:transition spd="slow" advTm="9409"/>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66C0F14-3BE7-40FF-8F03-A8B7D42C5A80}"/>
              </a:ext>
            </a:extLst>
          </p:cNvPr>
          <p:cNvSpPr>
            <a:spLocks noGrp="1"/>
          </p:cNvSpPr>
          <p:nvPr>
            <p:ph idx="1"/>
          </p:nvPr>
        </p:nvSpPr>
        <p:spPr>
          <a:xfrm>
            <a:off x="689918" y="1372543"/>
            <a:ext cx="10785389" cy="4351338"/>
          </a:xfrm>
        </p:spPr>
        <p:txBody>
          <a:bodyPr>
            <a:normAutofit/>
          </a:bodyPr>
          <a:lstStyle/>
          <a:p>
            <a:r>
              <a:rPr lang="en-US" sz="4800" dirty="0">
                <a:latin typeface="Arial" panose="020B0604020202020204" pitchFamily="34" charset="0"/>
                <a:cs typeface="Arial" panose="020B0604020202020204" pitchFamily="34" charset="0"/>
              </a:rPr>
              <a:t> 2013 ACC/AHA Heart Risk Calculator</a:t>
            </a:r>
          </a:p>
          <a:p>
            <a:endParaRPr lang="en-NZ" sz="4800" dirty="0">
              <a:latin typeface="Arial" panose="020B0604020202020204" pitchFamily="34" charset="0"/>
              <a:cs typeface="Arial" panose="020B0604020202020204" pitchFamily="34" charset="0"/>
            </a:endParaRPr>
          </a:p>
          <a:p>
            <a:r>
              <a:rPr lang="en-NZ" sz="4800" dirty="0">
                <a:latin typeface="Arial" panose="020B0604020202020204" pitchFamily="34" charset="0"/>
                <a:cs typeface="Arial" panose="020B0604020202020204" pitchFamily="34" charset="0"/>
                <a:hlinkClick r:id="rId2"/>
              </a:rPr>
              <a:t> http://www.cvriskcalculator.com/</a:t>
            </a:r>
          </a:p>
          <a:p>
            <a:endParaRPr lang="en-NZ"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6346402"/>
      </p:ext>
    </p:extLst>
  </p:cSld>
  <p:clrMapOvr>
    <a:masterClrMapping/>
  </p:clrMapOvr>
  <mc:AlternateContent xmlns:mc="http://schemas.openxmlformats.org/markup-compatibility/2006" xmlns:p14="http://schemas.microsoft.com/office/powerpoint/2010/main">
    <mc:Choice Requires="p14">
      <p:transition spd="slow" p14:dur="2000" advTm="40953"/>
    </mc:Choice>
    <mc:Fallback xmlns="">
      <p:transition spd="slow" advTm="4095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esh 2018 classification of blood pressure - ppt slide">
            <a:extLst>
              <a:ext uri="{FF2B5EF4-FFF2-40B4-BE49-F238E27FC236}">
                <a16:creationId xmlns:a16="http://schemas.microsoft.com/office/drawing/2014/main" id="{F3C22043-13A9-46F4-B4C7-663C5B3BFB5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7178" y="0"/>
            <a:ext cx="95535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1361425"/>
      </p:ext>
    </p:extLst>
  </p:cSld>
  <p:clrMapOvr>
    <a:masterClrMapping/>
  </p:clrMapOvr>
  <mc:AlternateContent xmlns:mc="http://schemas.openxmlformats.org/markup-compatibility/2006" xmlns:p14="http://schemas.microsoft.com/office/powerpoint/2010/main">
    <mc:Choice Requires="p14">
      <p:transition spd="slow" p14:dur="2000" advTm="31468"/>
    </mc:Choice>
    <mc:Fallback xmlns="">
      <p:transition spd="slow" advTm="31468"/>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a:extLst>
              <a:ext uri="{FF2B5EF4-FFF2-40B4-BE49-F238E27FC236}">
                <a16:creationId xmlns:a16="http://schemas.microsoft.com/office/drawing/2014/main" id="{4DA00EE6-3CF4-4883-ADCE-445FD746707A}"/>
              </a:ext>
            </a:extLst>
          </p:cNvPr>
          <p:cNvSpPr>
            <a:spLocks noGrp="1" noChangeArrowheads="1"/>
          </p:cNvSpPr>
          <p:nvPr>
            <p:ph type="title"/>
          </p:nvPr>
        </p:nvSpPr>
        <p:spPr>
          <a:xfrm>
            <a:off x="2136775" y="677864"/>
            <a:ext cx="8045450" cy="636587"/>
          </a:xfrm>
        </p:spPr>
        <p:txBody>
          <a:bodyPr/>
          <a:lstStyle/>
          <a:p>
            <a:pPr eaLnBrk="1" hangingPunct="1"/>
            <a:endParaRPr lang="en-US" altLang="en-US" sz="2800" dirty="0"/>
          </a:p>
        </p:txBody>
      </p:sp>
      <p:sp>
        <p:nvSpPr>
          <p:cNvPr id="45059" name="Footer Placeholder 3">
            <a:extLst>
              <a:ext uri="{FF2B5EF4-FFF2-40B4-BE49-F238E27FC236}">
                <a16:creationId xmlns:a16="http://schemas.microsoft.com/office/drawing/2014/main" id="{18D3DBAD-796B-48DB-9ACB-902097DFAF1F}"/>
              </a:ext>
            </a:extLst>
          </p:cNvPr>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a:defRPr/>
            </a:pPr>
            <a:endParaRPr lang="en-GB" sz="1400">
              <a:latin typeface="Times" pitchFamily="18" charset="0"/>
            </a:endParaRPr>
          </a:p>
        </p:txBody>
      </p:sp>
      <p:sp>
        <p:nvSpPr>
          <p:cNvPr id="18436" name="Rectangle 2">
            <a:extLst>
              <a:ext uri="{FF2B5EF4-FFF2-40B4-BE49-F238E27FC236}">
                <a16:creationId xmlns:a16="http://schemas.microsoft.com/office/drawing/2014/main" id="{44067576-01CB-497E-8BDE-3B9D9ABFD446}"/>
              </a:ext>
            </a:extLst>
          </p:cNvPr>
          <p:cNvSpPr>
            <a:spLocks noChangeArrowheads="1"/>
          </p:cNvSpPr>
          <p:nvPr/>
        </p:nvSpPr>
        <p:spPr bwMode="auto">
          <a:xfrm>
            <a:off x="4025900" y="1854200"/>
            <a:ext cx="4572000" cy="3276600"/>
          </a:xfrm>
          <a:prstGeom prst="rect">
            <a:avLst/>
          </a:prstGeom>
          <a:solidFill>
            <a:srgbClr val="072178"/>
          </a:solidFill>
          <a:ln w="38100">
            <a:solidFill>
              <a:schemeClr val="accent2"/>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GB" altLang="en-US"/>
          </a:p>
        </p:txBody>
      </p:sp>
      <p:sp>
        <p:nvSpPr>
          <p:cNvPr id="18437" name="Rectangle 4">
            <a:extLst>
              <a:ext uri="{FF2B5EF4-FFF2-40B4-BE49-F238E27FC236}">
                <a16:creationId xmlns:a16="http://schemas.microsoft.com/office/drawing/2014/main" id="{46631399-7BE9-4A76-8659-383E10A3BAB1}"/>
              </a:ext>
            </a:extLst>
          </p:cNvPr>
          <p:cNvSpPr>
            <a:spLocks noChangeArrowheads="1"/>
          </p:cNvSpPr>
          <p:nvPr/>
        </p:nvSpPr>
        <p:spPr bwMode="auto">
          <a:xfrm>
            <a:off x="7269163" y="6184900"/>
            <a:ext cx="2405062"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sz="1200" i="1">
                <a:cs typeface="Arial" panose="020B0604020202020204" pitchFamily="34" charset="0"/>
                <a:sym typeface="Arial" panose="020B0604020202020204" pitchFamily="34" charset="0"/>
              </a:rPr>
              <a:t>From Pickering, Hypertension 1992</a:t>
            </a:r>
          </a:p>
        </p:txBody>
      </p:sp>
      <p:sp>
        <p:nvSpPr>
          <p:cNvPr id="18438" name="Rectangle 5">
            <a:extLst>
              <a:ext uri="{FF2B5EF4-FFF2-40B4-BE49-F238E27FC236}">
                <a16:creationId xmlns:a16="http://schemas.microsoft.com/office/drawing/2014/main" id="{43DA210A-4E06-4EE3-951D-2B09E7BA3A65}"/>
              </a:ext>
            </a:extLst>
          </p:cNvPr>
          <p:cNvSpPr>
            <a:spLocks noChangeArrowheads="1"/>
          </p:cNvSpPr>
          <p:nvPr/>
        </p:nvSpPr>
        <p:spPr bwMode="auto">
          <a:xfrm>
            <a:off x="5422901" y="5773739"/>
            <a:ext cx="231457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a:solidFill>
                  <a:schemeClr val="bg1"/>
                </a:solidFill>
                <a:latin typeface="Arial Black" panose="020B0A04020102020204" pitchFamily="34" charset="0"/>
                <a:sym typeface="Arial Black" panose="020B0A04020102020204" pitchFamily="34" charset="0"/>
              </a:rPr>
              <a:t> </a:t>
            </a:r>
            <a:r>
              <a:rPr lang="en-US" altLang="en-US">
                <a:solidFill>
                  <a:srgbClr val="FF0000"/>
                </a:solidFill>
                <a:latin typeface="Arial Black" panose="020B0A04020102020204" pitchFamily="34" charset="0"/>
                <a:sym typeface="Arial Black" panose="020B0A04020102020204" pitchFamily="34" charset="0"/>
              </a:rPr>
              <a:t>Office SBP mmHg</a:t>
            </a:r>
          </a:p>
        </p:txBody>
      </p:sp>
      <p:sp>
        <p:nvSpPr>
          <p:cNvPr id="18439" name="Rectangle 6">
            <a:extLst>
              <a:ext uri="{FF2B5EF4-FFF2-40B4-BE49-F238E27FC236}">
                <a16:creationId xmlns:a16="http://schemas.microsoft.com/office/drawing/2014/main" id="{9338975E-47A1-49DC-ABDB-2AC2BA78883D}"/>
              </a:ext>
            </a:extLst>
          </p:cNvPr>
          <p:cNvSpPr>
            <a:spLocks noChangeArrowheads="1"/>
          </p:cNvSpPr>
          <p:nvPr/>
        </p:nvSpPr>
        <p:spPr bwMode="auto">
          <a:xfrm rot="-5400000">
            <a:off x="1167608" y="3039270"/>
            <a:ext cx="3614737"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algn="ctr" eaLnBrk="1" hangingPunct="1"/>
            <a:r>
              <a:rPr lang="en-US" altLang="en-US">
                <a:latin typeface="Arial Black" panose="020B0A04020102020204" pitchFamily="34" charset="0"/>
                <a:sym typeface="Arial Black" panose="020B0A04020102020204" pitchFamily="34" charset="0"/>
              </a:rPr>
              <a:t>Home or daytime ABPM SBP mmHg</a:t>
            </a:r>
          </a:p>
        </p:txBody>
      </p:sp>
      <p:sp>
        <p:nvSpPr>
          <p:cNvPr id="18440" name="Rectangle 7">
            <a:extLst>
              <a:ext uri="{FF2B5EF4-FFF2-40B4-BE49-F238E27FC236}">
                <a16:creationId xmlns:a16="http://schemas.microsoft.com/office/drawing/2014/main" id="{CD815EE5-72D2-4543-9385-C4D818870395}"/>
              </a:ext>
            </a:extLst>
          </p:cNvPr>
          <p:cNvSpPr>
            <a:spLocks noChangeArrowheads="1"/>
          </p:cNvSpPr>
          <p:nvPr/>
        </p:nvSpPr>
        <p:spPr bwMode="auto">
          <a:xfrm>
            <a:off x="6248401" y="2463801"/>
            <a:ext cx="1449179"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sz="1600">
                <a:solidFill>
                  <a:schemeClr val="bg1"/>
                </a:solidFill>
                <a:latin typeface="Arial Black" panose="020B0A04020102020204" pitchFamily="34" charset="0"/>
                <a:sym typeface="Arial Black" panose="020B0A04020102020204" pitchFamily="34" charset="0"/>
              </a:rPr>
              <a:t>True</a:t>
            </a:r>
          </a:p>
          <a:p>
            <a:pPr eaLnBrk="1" hangingPunct="1"/>
            <a:r>
              <a:rPr lang="en-US" altLang="en-US" sz="1600">
                <a:solidFill>
                  <a:schemeClr val="bg1"/>
                </a:solidFill>
                <a:latin typeface="Arial Black" panose="020B0A04020102020204" pitchFamily="34" charset="0"/>
                <a:sym typeface="Arial Black" panose="020B0A04020102020204" pitchFamily="34" charset="0"/>
              </a:rPr>
              <a:t>hypertensive</a:t>
            </a:r>
          </a:p>
        </p:txBody>
      </p:sp>
      <p:sp>
        <p:nvSpPr>
          <p:cNvPr id="18441" name="Rectangle 8">
            <a:extLst>
              <a:ext uri="{FF2B5EF4-FFF2-40B4-BE49-F238E27FC236}">
                <a16:creationId xmlns:a16="http://schemas.microsoft.com/office/drawing/2014/main" id="{D0FDA4B5-4605-47AC-9EF9-C7EB6FE696D3}"/>
              </a:ext>
            </a:extLst>
          </p:cNvPr>
          <p:cNvSpPr>
            <a:spLocks noChangeArrowheads="1"/>
          </p:cNvSpPr>
          <p:nvPr/>
        </p:nvSpPr>
        <p:spPr bwMode="auto">
          <a:xfrm>
            <a:off x="4191000" y="4178301"/>
            <a:ext cx="160020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sz="1400">
                <a:solidFill>
                  <a:schemeClr val="bg1"/>
                </a:solidFill>
                <a:latin typeface="Arial Black" panose="020B0A04020102020204" pitchFamily="34" charset="0"/>
                <a:sym typeface="Arial Black" panose="020B0A04020102020204" pitchFamily="34" charset="0"/>
              </a:rPr>
              <a:t>True</a:t>
            </a:r>
          </a:p>
          <a:p>
            <a:pPr eaLnBrk="1" hangingPunct="1"/>
            <a:r>
              <a:rPr lang="en-US" altLang="en-US" sz="1400">
                <a:solidFill>
                  <a:schemeClr val="bg1"/>
                </a:solidFill>
                <a:latin typeface="Arial Black" panose="020B0A04020102020204" pitchFamily="34" charset="0"/>
                <a:sym typeface="Arial Black" panose="020B0A04020102020204" pitchFamily="34" charset="0"/>
              </a:rPr>
              <a:t>Normotensive</a:t>
            </a:r>
          </a:p>
        </p:txBody>
      </p:sp>
      <p:sp>
        <p:nvSpPr>
          <p:cNvPr id="18442" name="Rectangle 9">
            <a:extLst>
              <a:ext uri="{FF2B5EF4-FFF2-40B4-BE49-F238E27FC236}">
                <a16:creationId xmlns:a16="http://schemas.microsoft.com/office/drawing/2014/main" id="{8177C24D-9CE5-41AA-BCC7-E15D0F79F600}"/>
              </a:ext>
            </a:extLst>
          </p:cNvPr>
          <p:cNvSpPr>
            <a:spLocks noChangeArrowheads="1"/>
          </p:cNvSpPr>
          <p:nvPr/>
        </p:nvSpPr>
        <p:spPr bwMode="auto">
          <a:xfrm>
            <a:off x="6324601" y="4308475"/>
            <a:ext cx="156901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sz="1400">
                <a:solidFill>
                  <a:schemeClr val="bg1"/>
                </a:solidFill>
                <a:latin typeface="Arial Black" panose="020B0A04020102020204" pitchFamily="34" charset="0"/>
                <a:sym typeface="Arial Black" panose="020B0A04020102020204" pitchFamily="34" charset="0"/>
              </a:rPr>
              <a:t>White Coat HTN</a:t>
            </a:r>
          </a:p>
        </p:txBody>
      </p:sp>
      <p:sp>
        <p:nvSpPr>
          <p:cNvPr id="18443" name="Rectangle 10">
            <a:extLst>
              <a:ext uri="{FF2B5EF4-FFF2-40B4-BE49-F238E27FC236}">
                <a16:creationId xmlns:a16="http://schemas.microsoft.com/office/drawing/2014/main" id="{8B74A2D9-E24B-4686-A046-BB778FEA5F72}"/>
              </a:ext>
            </a:extLst>
          </p:cNvPr>
          <p:cNvSpPr>
            <a:spLocks noChangeArrowheads="1"/>
          </p:cNvSpPr>
          <p:nvPr/>
        </p:nvSpPr>
        <p:spPr bwMode="auto">
          <a:xfrm>
            <a:off x="4267201" y="2720975"/>
            <a:ext cx="124098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sz="1400">
                <a:solidFill>
                  <a:schemeClr val="bg1"/>
                </a:solidFill>
                <a:latin typeface="Arial Black" panose="020B0A04020102020204" pitchFamily="34" charset="0"/>
                <a:sym typeface="Arial Black" panose="020B0A04020102020204" pitchFamily="34" charset="0"/>
              </a:rPr>
              <a:t>Masked HTN</a:t>
            </a:r>
          </a:p>
        </p:txBody>
      </p:sp>
      <p:sp>
        <p:nvSpPr>
          <p:cNvPr id="18444" name="Line 16">
            <a:extLst>
              <a:ext uri="{FF2B5EF4-FFF2-40B4-BE49-F238E27FC236}">
                <a16:creationId xmlns:a16="http://schemas.microsoft.com/office/drawing/2014/main" id="{F40AF43F-CC54-4986-B80D-07DB2DC53E2A}"/>
              </a:ext>
            </a:extLst>
          </p:cNvPr>
          <p:cNvSpPr>
            <a:spLocks noChangeShapeType="1"/>
          </p:cNvSpPr>
          <p:nvPr/>
        </p:nvSpPr>
        <p:spPr bwMode="auto">
          <a:xfrm>
            <a:off x="5791200" y="1854200"/>
            <a:ext cx="0" cy="326390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45" name="Rectangle 17">
            <a:extLst>
              <a:ext uri="{FF2B5EF4-FFF2-40B4-BE49-F238E27FC236}">
                <a16:creationId xmlns:a16="http://schemas.microsoft.com/office/drawing/2014/main" id="{12147E49-1ACE-488F-B815-D29F3E5CBA4F}"/>
              </a:ext>
            </a:extLst>
          </p:cNvPr>
          <p:cNvSpPr>
            <a:spLocks noChangeArrowheads="1"/>
          </p:cNvSpPr>
          <p:nvPr/>
        </p:nvSpPr>
        <p:spPr bwMode="auto">
          <a:xfrm>
            <a:off x="3432176" y="3813176"/>
            <a:ext cx="404813"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sz="1600">
                <a:solidFill>
                  <a:srgbClr val="FF0000"/>
                </a:solidFill>
                <a:latin typeface="Arial Black" panose="020B0A04020102020204" pitchFamily="34" charset="0"/>
                <a:sym typeface="Arial Black" panose="020B0A04020102020204" pitchFamily="34" charset="0"/>
              </a:rPr>
              <a:t>135</a:t>
            </a:r>
          </a:p>
        </p:txBody>
      </p:sp>
      <p:sp>
        <p:nvSpPr>
          <p:cNvPr id="18446" name="Rectangle 18">
            <a:extLst>
              <a:ext uri="{FF2B5EF4-FFF2-40B4-BE49-F238E27FC236}">
                <a16:creationId xmlns:a16="http://schemas.microsoft.com/office/drawing/2014/main" id="{7A72E2E5-4158-4290-B299-9B67D332568D}"/>
              </a:ext>
            </a:extLst>
          </p:cNvPr>
          <p:cNvSpPr>
            <a:spLocks noChangeArrowheads="1"/>
          </p:cNvSpPr>
          <p:nvPr/>
        </p:nvSpPr>
        <p:spPr bwMode="auto">
          <a:xfrm>
            <a:off x="5537200" y="5207001"/>
            <a:ext cx="406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sz="1600">
                <a:solidFill>
                  <a:srgbClr val="FF0000"/>
                </a:solidFill>
                <a:latin typeface="Arial Black" panose="020B0A04020102020204" pitchFamily="34" charset="0"/>
                <a:sym typeface="Arial Black" panose="020B0A04020102020204" pitchFamily="34" charset="0"/>
              </a:rPr>
              <a:t>140</a:t>
            </a:r>
          </a:p>
        </p:txBody>
      </p:sp>
      <p:sp>
        <p:nvSpPr>
          <p:cNvPr id="18447" name="Line 19">
            <a:extLst>
              <a:ext uri="{FF2B5EF4-FFF2-40B4-BE49-F238E27FC236}">
                <a16:creationId xmlns:a16="http://schemas.microsoft.com/office/drawing/2014/main" id="{59F6ACA8-9093-4EC7-A18C-5FD8A9102668}"/>
              </a:ext>
            </a:extLst>
          </p:cNvPr>
          <p:cNvSpPr>
            <a:spLocks noChangeShapeType="1"/>
          </p:cNvSpPr>
          <p:nvPr/>
        </p:nvSpPr>
        <p:spPr bwMode="auto">
          <a:xfrm>
            <a:off x="3949700" y="2489200"/>
            <a:ext cx="152400"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48" name="Line 20">
            <a:extLst>
              <a:ext uri="{FF2B5EF4-FFF2-40B4-BE49-F238E27FC236}">
                <a16:creationId xmlns:a16="http://schemas.microsoft.com/office/drawing/2014/main" id="{B0217147-8B55-4763-B8BE-42AFA22C0759}"/>
              </a:ext>
            </a:extLst>
          </p:cNvPr>
          <p:cNvSpPr>
            <a:spLocks noChangeShapeType="1"/>
          </p:cNvSpPr>
          <p:nvPr/>
        </p:nvSpPr>
        <p:spPr bwMode="auto">
          <a:xfrm>
            <a:off x="3949700" y="3111500"/>
            <a:ext cx="152400"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49" name="Line 21">
            <a:extLst>
              <a:ext uri="{FF2B5EF4-FFF2-40B4-BE49-F238E27FC236}">
                <a16:creationId xmlns:a16="http://schemas.microsoft.com/office/drawing/2014/main" id="{63948BD3-9328-46F5-B3FE-AAC2BF421600}"/>
              </a:ext>
            </a:extLst>
          </p:cNvPr>
          <p:cNvSpPr>
            <a:spLocks noChangeShapeType="1"/>
          </p:cNvSpPr>
          <p:nvPr/>
        </p:nvSpPr>
        <p:spPr bwMode="auto">
          <a:xfrm>
            <a:off x="3949700" y="3784600"/>
            <a:ext cx="152400"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50" name="Line 22">
            <a:extLst>
              <a:ext uri="{FF2B5EF4-FFF2-40B4-BE49-F238E27FC236}">
                <a16:creationId xmlns:a16="http://schemas.microsoft.com/office/drawing/2014/main" id="{CA463902-374C-4733-82F8-27E3F89D7B7F}"/>
              </a:ext>
            </a:extLst>
          </p:cNvPr>
          <p:cNvSpPr>
            <a:spLocks noChangeShapeType="1"/>
          </p:cNvSpPr>
          <p:nvPr/>
        </p:nvSpPr>
        <p:spPr bwMode="auto">
          <a:xfrm>
            <a:off x="3949700" y="4432300"/>
            <a:ext cx="152400"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51" name="Line 23">
            <a:extLst>
              <a:ext uri="{FF2B5EF4-FFF2-40B4-BE49-F238E27FC236}">
                <a16:creationId xmlns:a16="http://schemas.microsoft.com/office/drawing/2014/main" id="{422B72FA-E9DF-481D-B718-632566F7DC84}"/>
              </a:ext>
            </a:extLst>
          </p:cNvPr>
          <p:cNvSpPr>
            <a:spLocks noChangeShapeType="1"/>
          </p:cNvSpPr>
          <p:nvPr/>
        </p:nvSpPr>
        <p:spPr bwMode="auto">
          <a:xfrm>
            <a:off x="3949700" y="5130800"/>
            <a:ext cx="152400" cy="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52" name="Line 24">
            <a:extLst>
              <a:ext uri="{FF2B5EF4-FFF2-40B4-BE49-F238E27FC236}">
                <a16:creationId xmlns:a16="http://schemas.microsoft.com/office/drawing/2014/main" id="{A0666A24-D659-4CFE-979F-0E70408EDF40}"/>
              </a:ext>
            </a:extLst>
          </p:cNvPr>
          <p:cNvSpPr>
            <a:spLocks noChangeShapeType="1"/>
          </p:cNvSpPr>
          <p:nvPr/>
        </p:nvSpPr>
        <p:spPr bwMode="auto">
          <a:xfrm>
            <a:off x="4025900" y="5080000"/>
            <a:ext cx="0" cy="12700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53" name="Line 25">
            <a:extLst>
              <a:ext uri="{FF2B5EF4-FFF2-40B4-BE49-F238E27FC236}">
                <a16:creationId xmlns:a16="http://schemas.microsoft.com/office/drawing/2014/main" id="{5457335D-C055-440A-B9A6-E60BD7A60341}"/>
              </a:ext>
            </a:extLst>
          </p:cNvPr>
          <p:cNvSpPr>
            <a:spLocks noChangeShapeType="1"/>
          </p:cNvSpPr>
          <p:nvPr/>
        </p:nvSpPr>
        <p:spPr bwMode="auto">
          <a:xfrm>
            <a:off x="4876800" y="5067300"/>
            <a:ext cx="0" cy="12700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54" name="Line 26">
            <a:extLst>
              <a:ext uri="{FF2B5EF4-FFF2-40B4-BE49-F238E27FC236}">
                <a16:creationId xmlns:a16="http://schemas.microsoft.com/office/drawing/2014/main" id="{E3F2B0EA-A27A-4312-8FE8-0A62986B965A}"/>
              </a:ext>
            </a:extLst>
          </p:cNvPr>
          <p:cNvSpPr>
            <a:spLocks noChangeShapeType="1"/>
          </p:cNvSpPr>
          <p:nvPr/>
        </p:nvSpPr>
        <p:spPr bwMode="auto">
          <a:xfrm>
            <a:off x="5791200" y="5067300"/>
            <a:ext cx="0" cy="12700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55" name="Line 27">
            <a:extLst>
              <a:ext uri="{FF2B5EF4-FFF2-40B4-BE49-F238E27FC236}">
                <a16:creationId xmlns:a16="http://schemas.microsoft.com/office/drawing/2014/main" id="{9117B9DB-AF03-4BA0-8B53-8D1713300BDB}"/>
              </a:ext>
            </a:extLst>
          </p:cNvPr>
          <p:cNvSpPr>
            <a:spLocks noChangeShapeType="1"/>
          </p:cNvSpPr>
          <p:nvPr/>
        </p:nvSpPr>
        <p:spPr bwMode="auto">
          <a:xfrm>
            <a:off x="6731000" y="5067300"/>
            <a:ext cx="0" cy="12700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56" name="Line 28">
            <a:extLst>
              <a:ext uri="{FF2B5EF4-FFF2-40B4-BE49-F238E27FC236}">
                <a16:creationId xmlns:a16="http://schemas.microsoft.com/office/drawing/2014/main" id="{53F38F7A-94AA-4C5B-AE63-AD198E619F5B}"/>
              </a:ext>
            </a:extLst>
          </p:cNvPr>
          <p:cNvSpPr>
            <a:spLocks noChangeShapeType="1"/>
          </p:cNvSpPr>
          <p:nvPr/>
        </p:nvSpPr>
        <p:spPr bwMode="auto">
          <a:xfrm>
            <a:off x="7620000" y="5054600"/>
            <a:ext cx="0" cy="12700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57" name="Line 29">
            <a:extLst>
              <a:ext uri="{FF2B5EF4-FFF2-40B4-BE49-F238E27FC236}">
                <a16:creationId xmlns:a16="http://schemas.microsoft.com/office/drawing/2014/main" id="{E2ECBB6D-911A-4B1F-9045-9AEDE7714AF3}"/>
              </a:ext>
            </a:extLst>
          </p:cNvPr>
          <p:cNvSpPr>
            <a:spLocks noChangeShapeType="1"/>
          </p:cNvSpPr>
          <p:nvPr/>
        </p:nvSpPr>
        <p:spPr bwMode="auto">
          <a:xfrm>
            <a:off x="8597900" y="5054600"/>
            <a:ext cx="0" cy="127000"/>
          </a:xfrm>
          <a:prstGeom prst="line">
            <a:avLst/>
          </a:prstGeom>
          <a:noFill/>
          <a:ln w="254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grpSp>
        <p:nvGrpSpPr>
          <p:cNvPr id="18458" name="Group 30">
            <a:extLst>
              <a:ext uri="{FF2B5EF4-FFF2-40B4-BE49-F238E27FC236}">
                <a16:creationId xmlns:a16="http://schemas.microsoft.com/office/drawing/2014/main" id="{130781F6-4AAF-439C-8967-46F543F679BA}"/>
              </a:ext>
            </a:extLst>
          </p:cNvPr>
          <p:cNvGrpSpPr>
            <a:grpSpLocks/>
          </p:cNvGrpSpPr>
          <p:nvPr/>
        </p:nvGrpSpPr>
        <p:grpSpPr bwMode="auto">
          <a:xfrm>
            <a:off x="4013201" y="3800476"/>
            <a:ext cx="5135563" cy="244475"/>
            <a:chOff x="1568" y="2394"/>
            <a:chExt cx="3235" cy="154"/>
          </a:xfrm>
        </p:grpSpPr>
        <p:sp>
          <p:nvSpPr>
            <p:cNvPr id="18460" name="Line 31">
              <a:extLst>
                <a:ext uri="{FF2B5EF4-FFF2-40B4-BE49-F238E27FC236}">
                  <a16:creationId xmlns:a16="http://schemas.microsoft.com/office/drawing/2014/main" id="{B73A6240-7D2B-464B-93D0-28D74528F34E}"/>
                </a:ext>
              </a:extLst>
            </p:cNvPr>
            <p:cNvSpPr>
              <a:spLocks noChangeShapeType="1"/>
            </p:cNvSpPr>
            <p:nvPr/>
          </p:nvSpPr>
          <p:spPr bwMode="auto">
            <a:xfrm>
              <a:off x="1568" y="2472"/>
              <a:ext cx="2880" cy="0"/>
            </a:xfrm>
            <a:prstGeom prst="line">
              <a:avLst/>
            </a:prstGeom>
            <a:noFill/>
            <a:ln w="38100">
              <a:solidFill>
                <a:schemeClr val="accent2"/>
              </a:solidFill>
              <a:round/>
              <a:headEnd/>
              <a:tailEnd/>
            </a:ln>
            <a:extLst>
              <a:ext uri="{909E8E84-426E-40DD-AFC4-6F175D3DCCD1}">
                <a14:hiddenFill xmlns:a14="http://schemas.microsoft.com/office/drawing/2010/main">
                  <a:noFill/>
                </a14:hiddenFill>
              </a:ext>
            </a:extLst>
          </p:spPr>
          <p:txBody>
            <a:bodyPr/>
            <a:lstStyle/>
            <a:p>
              <a:endParaRPr lang="en-NZ"/>
            </a:p>
          </p:txBody>
        </p:sp>
        <p:sp>
          <p:nvSpPr>
            <p:cNvPr id="18461" name="Rectangle 32">
              <a:extLst>
                <a:ext uri="{FF2B5EF4-FFF2-40B4-BE49-F238E27FC236}">
                  <a16:creationId xmlns:a16="http://schemas.microsoft.com/office/drawing/2014/main" id="{04BAB3C6-4F17-45E5-AAC6-5311272D5CF8}"/>
                </a:ext>
              </a:extLst>
            </p:cNvPr>
            <p:cNvSpPr>
              <a:spLocks noChangeArrowheads="1"/>
            </p:cNvSpPr>
            <p:nvPr/>
          </p:nvSpPr>
          <p:spPr bwMode="auto">
            <a:xfrm>
              <a:off x="4547" y="2394"/>
              <a:ext cx="256" cy="1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sz="1600">
                  <a:solidFill>
                    <a:srgbClr val="FF0000"/>
                  </a:solidFill>
                  <a:latin typeface="Arial Black" panose="020B0A04020102020204" pitchFamily="34" charset="0"/>
                  <a:sym typeface="Arial Black" panose="020B0A04020102020204" pitchFamily="34" charset="0"/>
                </a:rPr>
                <a:t>135</a:t>
              </a:r>
            </a:p>
          </p:txBody>
        </p:sp>
      </p:grpSp>
      <p:sp>
        <p:nvSpPr>
          <p:cNvPr id="18459" name="Rectangle 33">
            <a:extLst>
              <a:ext uri="{FF2B5EF4-FFF2-40B4-BE49-F238E27FC236}">
                <a16:creationId xmlns:a16="http://schemas.microsoft.com/office/drawing/2014/main" id="{3AF990DF-3E8F-47B0-B0DD-CD9B6E3607F1}"/>
              </a:ext>
            </a:extLst>
          </p:cNvPr>
          <p:cNvSpPr>
            <a:spLocks noChangeArrowheads="1"/>
          </p:cNvSpPr>
          <p:nvPr/>
        </p:nvSpPr>
        <p:spPr bwMode="auto">
          <a:xfrm>
            <a:off x="5581650" y="1441451"/>
            <a:ext cx="4064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1pPr>
            <a:lvl2pPr marL="742950" indent="-28575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2pPr>
            <a:lvl3pPr marL="11430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3pPr>
            <a:lvl4pPr marL="16002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4pPr>
            <a:lvl5pPr marL="2057400" indent="-228600" eaLnBrk="0" hangingPunct="0">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55600" algn="l"/>
                <a:tab pos="711200" algn="l"/>
                <a:tab pos="1066800" algn="l"/>
                <a:tab pos="1422400" algn="l"/>
                <a:tab pos="1778000" algn="l"/>
                <a:tab pos="2133600" algn="l"/>
                <a:tab pos="2489200" algn="l"/>
                <a:tab pos="2844800" algn="l"/>
                <a:tab pos="3200400" algn="l"/>
                <a:tab pos="3556000" algn="l"/>
                <a:tab pos="3911600" algn="l"/>
                <a:tab pos="4267200" algn="l"/>
              </a:tabLst>
              <a:defRPr>
                <a:solidFill>
                  <a:schemeClr val="tx1"/>
                </a:solidFill>
                <a:latin typeface="Arial" panose="020B0604020202020204" pitchFamily="34" charset="0"/>
              </a:defRPr>
            </a:lvl9pPr>
          </a:lstStyle>
          <a:p>
            <a:pPr eaLnBrk="1" hangingPunct="1"/>
            <a:r>
              <a:rPr lang="en-US" altLang="en-US" sz="1600">
                <a:solidFill>
                  <a:srgbClr val="FF0000"/>
                </a:solidFill>
                <a:latin typeface="Arial Black" panose="020B0A04020102020204" pitchFamily="34" charset="0"/>
                <a:sym typeface="Arial Black" panose="020B0A04020102020204" pitchFamily="34" charset="0"/>
              </a:rPr>
              <a:t>140</a:t>
            </a:r>
          </a:p>
        </p:txBody>
      </p:sp>
    </p:spTree>
    <p:extLst>
      <p:ext uri="{BB962C8B-B14F-4D97-AF65-F5344CB8AC3E}">
        <p14:creationId xmlns:p14="http://schemas.microsoft.com/office/powerpoint/2010/main" val="1072181314"/>
      </p:ext>
    </p:extLst>
  </p:cSld>
  <p:clrMapOvr>
    <a:masterClrMapping/>
  </p:clrMapOvr>
  <p:transition advTm="7291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026">
            <a:extLst>
              <a:ext uri="{FF2B5EF4-FFF2-40B4-BE49-F238E27FC236}">
                <a16:creationId xmlns:a16="http://schemas.microsoft.com/office/drawing/2014/main" id="{8890D451-732F-498A-B658-6D4B0D5E97E2}"/>
              </a:ext>
            </a:extLst>
          </p:cNvPr>
          <p:cNvSpPr>
            <a:spLocks noGrp="1" noChangeArrowheads="1"/>
          </p:cNvSpPr>
          <p:nvPr>
            <p:ph type="title"/>
          </p:nvPr>
        </p:nvSpPr>
        <p:spPr>
          <a:xfrm>
            <a:off x="543696" y="415925"/>
            <a:ext cx="11318789" cy="1079500"/>
          </a:xfrm>
        </p:spPr>
        <p:txBody>
          <a:bodyPr>
            <a:normAutofit/>
          </a:bodyPr>
          <a:lstStyle/>
          <a:p>
            <a:pPr algn="ctr">
              <a:defRPr/>
            </a:pPr>
            <a:r>
              <a:rPr lang="en-CA" sz="2400" b="1" dirty="0">
                <a:solidFill>
                  <a:schemeClr val="tx2">
                    <a:satMod val="200000"/>
                  </a:schemeClr>
                </a:solidFill>
                <a:latin typeface="Arial Black" panose="020B0A04020102020204" pitchFamily="34" charset="0"/>
              </a:rPr>
              <a:t>Proportion of deaths attributable to leading risk factors worldwide </a:t>
            </a:r>
            <a:endParaRPr lang="en-US" sz="2400" b="1" dirty="0">
              <a:solidFill>
                <a:schemeClr val="tx2">
                  <a:satMod val="200000"/>
                </a:schemeClr>
              </a:solidFill>
              <a:latin typeface="Arial Black" panose="020B0A04020102020204" pitchFamily="34" charset="0"/>
            </a:endParaRPr>
          </a:p>
        </p:txBody>
      </p:sp>
      <p:sp>
        <p:nvSpPr>
          <p:cNvPr id="26627" name="Text Box 1027">
            <a:extLst>
              <a:ext uri="{FF2B5EF4-FFF2-40B4-BE49-F238E27FC236}">
                <a16:creationId xmlns:a16="http://schemas.microsoft.com/office/drawing/2014/main" id="{92AD48FC-410E-4F64-82A3-E83556A4C48B}"/>
              </a:ext>
            </a:extLst>
          </p:cNvPr>
          <p:cNvSpPr txBox="1">
            <a:spLocks noChangeArrowheads="1"/>
          </p:cNvSpPr>
          <p:nvPr/>
        </p:nvSpPr>
        <p:spPr bwMode="auto">
          <a:xfrm>
            <a:off x="2650991" y="6543328"/>
            <a:ext cx="5875337" cy="274638"/>
          </a:xfrm>
          <a:prstGeom prst="rect">
            <a:avLst/>
          </a:prstGeom>
          <a:solidFill>
            <a:srgbClr val="09397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b">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spcBef>
                <a:spcPct val="25000"/>
              </a:spcBef>
            </a:pPr>
            <a:r>
              <a:rPr lang="en-US" altLang="en-US" sz="1200">
                <a:latin typeface="Arial" panose="020B0604020202020204" pitchFamily="34" charset="0"/>
              </a:rPr>
              <a:t>WHO 2000 Report. </a:t>
            </a:r>
            <a:r>
              <a:rPr lang="en-US" altLang="en-US" sz="1200" i="1">
                <a:latin typeface="Arial" panose="020B0604020202020204" pitchFamily="34" charset="0"/>
              </a:rPr>
              <a:t>Lancet.</a:t>
            </a:r>
            <a:r>
              <a:rPr lang="en-US" altLang="en-US" sz="1200">
                <a:latin typeface="Arial" panose="020B0604020202020204" pitchFamily="34" charset="0"/>
              </a:rPr>
              <a:t> 2002;360:1347-1360</a:t>
            </a:r>
            <a:r>
              <a:rPr lang="en-US" altLang="en-US" sz="1200">
                <a:solidFill>
                  <a:schemeClr val="bg1"/>
                </a:solidFill>
                <a:latin typeface="Arial" panose="020B0604020202020204" pitchFamily="34" charset="0"/>
              </a:rPr>
              <a:t>.</a:t>
            </a:r>
          </a:p>
        </p:txBody>
      </p:sp>
      <p:grpSp>
        <p:nvGrpSpPr>
          <p:cNvPr id="26628" name="Group 1028">
            <a:extLst>
              <a:ext uri="{FF2B5EF4-FFF2-40B4-BE49-F238E27FC236}">
                <a16:creationId xmlns:a16="http://schemas.microsoft.com/office/drawing/2014/main" id="{CC6BD72E-9B40-4CC2-9B79-2944FA2CA764}"/>
              </a:ext>
            </a:extLst>
          </p:cNvPr>
          <p:cNvGrpSpPr>
            <a:grpSpLocks/>
          </p:cNvGrpSpPr>
          <p:nvPr/>
        </p:nvGrpSpPr>
        <p:grpSpPr bwMode="auto">
          <a:xfrm>
            <a:off x="1778000" y="1391487"/>
            <a:ext cx="8156832" cy="5371778"/>
            <a:chOff x="440" y="930"/>
            <a:chExt cx="4204" cy="3021"/>
          </a:xfrm>
        </p:grpSpPr>
        <p:sp>
          <p:nvSpPr>
            <p:cNvPr id="26630" name="Text Box 1029">
              <a:extLst>
                <a:ext uri="{FF2B5EF4-FFF2-40B4-BE49-F238E27FC236}">
                  <a16:creationId xmlns:a16="http://schemas.microsoft.com/office/drawing/2014/main" id="{14AD7308-E812-4A30-9867-1EE323CF21BB}"/>
                </a:ext>
              </a:extLst>
            </p:cNvPr>
            <p:cNvSpPr txBox="1">
              <a:spLocks noChangeArrowheads="1"/>
            </p:cNvSpPr>
            <p:nvPr/>
          </p:nvSpPr>
          <p:spPr bwMode="auto">
            <a:xfrm>
              <a:off x="2789" y="3614"/>
              <a:ext cx="1294" cy="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lnSpc>
                  <a:spcPct val="90000"/>
                </a:lnSpc>
              </a:pPr>
              <a:r>
                <a:rPr lang="en-US" altLang="en-US" sz="1600" b="1" dirty="0">
                  <a:latin typeface="Arial" panose="020B0604020202020204" pitchFamily="34" charset="0"/>
                </a:rPr>
                <a:t>Attributable Mortality </a:t>
              </a:r>
              <a:br>
                <a:rPr lang="en-US" altLang="en-US" sz="1600" dirty="0">
                  <a:latin typeface="Arial" panose="020B0604020202020204" pitchFamily="34" charset="0"/>
                </a:rPr>
              </a:br>
              <a:endParaRPr lang="en-US" altLang="en-US" sz="1600" dirty="0">
                <a:latin typeface="Arial" panose="020B0604020202020204" pitchFamily="34" charset="0"/>
              </a:endParaRPr>
            </a:p>
          </p:txBody>
        </p:sp>
        <p:sp>
          <p:nvSpPr>
            <p:cNvPr id="26631" name="Text Box 1030">
              <a:extLst>
                <a:ext uri="{FF2B5EF4-FFF2-40B4-BE49-F238E27FC236}">
                  <a16:creationId xmlns:a16="http://schemas.microsoft.com/office/drawing/2014/main" id="{1339E962-A4C2-4487-8D2D-A57F04DC0BB3}"/>
                </a:ext>
              </a:extLst>
            </p:cNvPr>
            <p:cNvSpPr txBox="1">
              <a:spLocks noChangeArrowheads="1"/>
            </p:cNvSpPr>
            <p:nvPr/>
          </p:nvSpPr>
          <p:spPr bwMode="auto">
            <a:xfrm>
              <a:off x="3139" y="2566"/>
              <a:ext cx="10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spcBef>
                  <a:spcPct val="30000"/>
                </a:spcBef>
              </a:pPr>
              <a:endParaRPr lang="en-GB" altLang="en-US" sz="1400">
                <a:latin typeface="Arial" panose="020B0604020202020204" pitchFamily="34" charset="0"/>
              </a:endParaRPr>
            </a:p>
          </p:txBody>
        </p:sp>
        <p:sp>
          <p:nvSpPr>
            <p:cNvPr id="26632" name="Rectangle 1031">
              <a:extLst>
                <a:ext uri="{FF2B5EF4-FFF2-40B4-BE49-F238E27FC236}">
                  <a16:creationId xmlns:a16="http://schemas.microsoft.com/office/drawing/2014/main" id="{E8D2D990-FB36-4D39-ADE0-7C5B5A2D266E}"/>
                </a:ext>
              </a:extLst>
            </p:cNvPr>
            <p:cNvSpPr>
              <a:spLocks noChangeArrowheads="1"/>
            </p:cNvSpPr>
            <p:nvPr/>
          </p:nvSpPr>
          <p:spPr bwMode="auto">
            <a:xfrm>
              <a:off x="3053" y="2590"/>
              <a:ext cx="76" cy="97"/>
            </a:xfrm>
            <a:prstGeom prst="rect">
              <a:avLst/>
            </a:prstGeom>
            <a:solidFill>
              <a:srgbClr val="09397F"/>
            </a:solidFill>
            <a:ln w="9525">
              <a:solidFill>
                <a:srgbClr val="09397F"/>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33" name="Rectangle 1032">
              <a:extLst>
                <a:ext uri="{FF2B5EF4-FFF2-40B4-BE49-F238E27FC236}">
                  <a16:creationId xmlns:a16="http://schemas.microsoft.com/office/drawing/2014/main" id="{BB745F32-2C83-4053-BBD3-D49732146AA7}"/>
                </a:ext>
              </a:extLst>
            </p:cNvPr>
            <p:cNvSpPr>
              <a:spLocks noChangeArrowheads="1"/>
            </p:cNvSpPr>
            <p:nvPr/>
          </p:nvSpPr>
          <p:spPr bwMode="auto">
            <a:xfrm>
              <a:off x="3053" y="2781"/>
              <a:ext cx="76" cy="96"/>
            </a:xfrm>
            <a:prstGeom prst="rect">
              <a:avLst/>
            </a:prstGeom>
            <a:solidFill>
              <a:srgbClr val="09397E"/>
            </a:solidFill>
            <a:ln w="9525">
              <a:solidFill>
                <a:srgbClr val="09397E"/>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34" name="Rectangle 1033">
              <a:extLst>
                <a:ext uri="{FF2B5EF4-FFF2-40B4-BE49-F238E27FC236}">
                  <a16:creationId xmlns:a16="http://schemas.microsoft.com/office/drawing/2014/main" id="{62BE3EB1-ACBD-4366-A09F-00FF7897EB74}"/>
                </a:ext>
              </a:extLst>
            </p:cNvPr>
            <p:cNvSpPr>
              <a:spLocks noChangeArrowheads="1"/>
            </p:cNvSpPr>
            <p:nvPr/>
          </p:nvSpPr>
          <p:spPr bwMode="auto">
            <a:xfrm>
              <a:off x="3053" y="2971"/>
              <a:ext cx="76" cy="97"/>
            </a:xfrm>
            <a:prstGeom prst="rect">
              <a:avLst/>
            </a:prstGeom>
            <a:solidFill>
              <a:srgbClr val="09397E"/>
            </a:solidFill>
            <a:ln w="9525">
              <a:solidFill>
                <a:srgbClr val="09397E"/>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35" name="Line 1034">
              <a:extLst>
                <a:ext uri="{FF2B5EF4-FFF2-40B4-BE49-F238E27FC236}">
                  <a16:creationId xmlns:a16="http://schemas.microsoft.com/office/drawing/2014/main" id="{216EA82D-88E3-48B9-9360-2CE2464E805D}"/>
                </a:ext>
              </a:extLst>
            </p:cNvPr>
            <p:cNvSpPr>
              <a:spLocks noChangeShapeType="1"/>
            </p:cNvSpPr>
            <p:nvPr/>
          </p:nvSpPr>
          <p:spPr bwMode="auto">
            <a:xfrm rot="5400000">
              <a:off x="3444" y="2293"/>
              <a:ext cx="0" cy="2229"/>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36" name="Line 1035">
              <a:extLst>
                <a:ext uri="{FF2B5EF4-FFF2-40B4-BE49-F238E27FC236}">
                  <a16:creationId xmlns:a16="http://schemas.microsoft.com/office/drawing/2014/main" id="{D9D11C84-9D6B-44E1-9FCF-EDFFD4940CC6}"/>
                </a:ext>
              </a:extLst>
            </p:cNvPr>
            <p:cNvSpPr>
              <a:spLocks noChangeShapeType="1"/>
            </p:cNvSpPr>
            <p:nvPr/>
          </p:nvSpPr>
          <p:spPr bwMode="auto">
            <a:xfrm rot="5400000" flipH="1">
              <a:off x="4533" y="3432"/>
              <a:ext cx="49"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37" name="Line 1036">
              <a:extLst>
                <a:ext uri="{FF2B5EF4-FFF2-40B4-BE49-F238E27FC236}">
                  <a16:creationId xmlns:a16="http://schemas.microsoft.com/office/drawing/2014/main" id="{45FAEF89-9960-4BB6-B8F6-1BA7226934F5}"/>
                </a:ext>
              </a:extLst>
            </p:cNvPr>
            <p:cNvSpPr>
              <a:spLocks noChangeShapeType="1"/>
            </p:cNvSpPr>
            <p:nvPr/>
          </p:nvSpPr>
          <p:spPr bwMode="auto">
            <a:xfrm rot="5400000" flipH="1">
              <a:off x="4253" y="3432"/>
              <a:ext cx="49"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38" name="Line 1037">
              <a:extLst>
                <a:ext uri="{FF2B5EF4-FFF2-40B4-BE49-F238E27FC236}">
                  <a16:creationId xmlns:a16="http://schemas.microsoft.com/office/drawing/2014/main" id="{35CB1FBA-D128-4047-9588-DCDDD2736DEF}"/>
                </a:ext>
              </a:extLst>
            </p:cNvPr>
            <p:cNvSpPr>
              <a:spLocks noChangeShapeType="1"/>
            </p:cNvSpPr>
            <p:nvPr/>
          </p:nvSpPr>
          <p:spPr bwMode="auto">
            <a:xfrm rot="5400000" flipH="1">
              <a:off x="3975" y="3432"/>
              <a:ext cx="49"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39" name="Line 1038">
              <a:extLst>
                <a:ext uri="{FF2B5EF4-FFF2-40B4-BE49-F238E27FC236}">
                  <a16:creationId xmlns:a16="http://schemas.microsoft.com/office/drawing/2014/main" id="{95D3F6C8-D860-40AE-8685-45EAF6002E1C}"/>
                </a:ext>
              </a:extLst>
            </p:cNvPr>
            <p:cNvSpPr>
              <a:spLocks noChangeShapeType="1"/>
            </p:cNvSpPr>
            <p:nvPr/>
          </p:nvSpPr>
          <p:spPr bwMode="auto">
            <a:xfrm rot="5400000" flipH="1">
              <a:off x="3695" y="3432"/>
              <a:ext cx="49"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40" name="Line 1039">
              <a:extLst>
                <a:ext uri="{FF2B5EF4-FFF2-40B4-BE49-F238E27FC236}">
                  <a16:creationId xmlns:a16="http://schemas.microsoft.com/office/drawing/2014/main" id="{B57908AC-B887-47E5-9D48-FDA71EAFE349}"/>
                </a:ext>
              </a:extLst>
            </p:cNvPr>
            <p:cNvSpPr>
              <a:spLocks noChangeShapeType="1"/>
            </p:cNvSpPr>
            <p:nvPr/>
          </p:nvSpPr>
          <p:spPr bwMode="auto">
            <a:xfrm rot="5400000" flipH="1">
              <a:off x="3416" y="3432"/>
              <a:ext cx="49"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41" name="Line 1040">
              <a:extLst>
                <a:ext uri="{FF2B5EF4-FFF2-40B4-BE49-F238E27FC236}">
                  <a16:creationId xmlns:a16="http://schemas.microsoft.com/office/drawing/2014/main" id="{B40DC1C8-C3DC-4DE1-858B-5D497231F681}"/>
                </a:ext>
              </a:extLst>
            </p:cNvPr>
            <p:cNvSpPr>
              <a:spLocks noChangeShapeType="1"/>
            </p:cNvSpPr>
            <p:nvPr/>
          </p:nvSpPr>
          <p:spPr bwMode="auto">
            <a:xfrm rot="5400000" flipH="1">
              <a:off x="3137" y="3432"/>
              <a:ext cx="49"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42" name="Line 1041">
              <a:extLst>
                <a:ext uri="{FF2B5EF4-FFF2-40B4-BE49-F238E27FC236}">
                  <a16:creationId xmlns:a16="http://schemas.microsoft.com/office/drawing/2014/main" id="{47E68360-F42C-40CC-BFC6-3D6177758F0C}"/>
                </a:ext>
              </a:extLst>
            </p:cNvPr>
            <p:cNvSpPr>
              <a:spLocks noChangeShapeType="1"/>
            </p:cNvSpPr>
            <p:nvPr/>
          </p:nvSpPr>
          <p:spPr bwMode="auto">
            <a:xfrm rot="5400000" flipH="1">
              <a:off x="2858" y="3432"/>
              <a:ext cx="49"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43" name="Line 1042">
              <a:extLst>
                <a:ext uri="{FF2B5EF4-FFF2-40B4-BE49-F238E27FC236}">
                  <a16:creationId xmlns:a16="http://schemas.microsoft.com/office/drawing/2014/main" id="{FA3C9FD4-8B20-44F3-BA4D-AF1EEA267BBD}"/>
                </a:ext>
              </a:extLst>
            </p:cNvPr>
            <p:cNvSpPr>
              <a:spLocks noChangeShapeType="1"/>
            </p:cNvSpPr>
            <p:nvPr/>
          </p:nvSpPr>
          <p:spPr bwMode="auto">
            <a:xfrm rot="5400000" flipH="1">
              <a:off x="2579" y="3432"/>
              <a:ext cx="49"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44" name="Line 1043">
              <a:extLst>
                <a:ext uri="{FF2B5EF4-FFF2-40B4-BE49-F238E27FC236}">
                  <a16:creationId xmlns:a16="http://schemas.microsoft.com/office/drawing/2014/main" id="{AD53FA11-45B4-4C36-A3ED-681A18425E53}"/>
                </a:ext>
              </a:extLst>
            </p:cNvPr>
            <p:cNvSpPr>
              <a:spLocks noChangeShapeType="1"/>
            </p:cNvSpPr>
            <p:nvPr/>
          </p:nvSpPr>
          <p:spPr bwMode="auto">
            <a:xfrm rot="5400000" flipH="1">
              <a:off x="2300" y="3432"/>
              <a:ext cx="49"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sp>
          <p:nvSpPr>
            <p:cNvPr id="26645" name="Text Box 1044">
              <a:extLst>
                <a:ext uri="{FF2B5EF4-FFF2-40B4-BE49-F238E27FC236}">
                  <a16:creationId xmlns:a16="http://schemas.microsoft.com/office/drawing/2014/main" id="{03AED92B-841E-4612-B0E9-DFE987588146}"/>
                </a:ext>
              </a:extLst>
            </p:cNvPr>
            <p:cNvSpPr txBox="1">
              <a:spLocks noChangeArrowheads="1"/>
            </p:cNvSpPr>
            <p:nvPr/>
          </p:nvSpPr>
          <p:spPr bwMode="auto">
            <a:xfrm>
              <a:off x="2241" y="3485"/>
              <a:ext cx="15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200">
                  <a:latin typeface="Arial" panose="020B0604020202020204" pitchFamily="34" charset="0"/>
                </a:rPr>
                <a:t>0</a:t>
              </a:r>
            </a:p>
          </p:txBody>
        </p:sp>
        <p:sp>
          <p:nvSpPr>
            <p:cNvPr id="26646" name="Text Box 1045">
              <a:extLst>
                <a:ext uri="{FF2B5EF4-FFF2-40B4-BE49-F238E27FC236}">
                  <a16:creationId xmlns:a16="http://schemas.microsoft.com/office/drawing/2014/main" id="{B8A6BA1E-6E21-4E68-A0C6-E510FAB92A64}"/>
                </a:ext>
              </a:extLst>
            </p:cNvPr>
            <p:cNvSpPr txBox="1">
              <a:spLocks noChangeArrowheads="1"/>
            </p:cNvSpPr>
            <p:nvPr/>
          </p:nvSpPr>
          <p:spPr bwMode="auto">
            <a:xfrm>
              <a:off x="4493" y="3485"/>
              <a:ext cx="15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200">
                  <a:latin typeface="Arial" panose="020B0604020202020204" pitchFamily="34" charset="0"/>
                </a:rPr>
                <a:t>8</a:t>
              </a:r>
            </a:p>
          </p:txBody>
        </p:sp>
        <p:sp>
          <p:nvSpPr>
            <p:cNvPr id="26647" name="Text Box 1046">
              <a:extLst>
                <a:ext uri="{FF2B5EF4-FFF2-40B4-BE49-F238E27FC236}">
                  <a16:creationId xmlns:a16="http://schemas.microsoft.com/office/drawing/2014/main" id="{EA9309E6-61B4-4972-8856-07C0091663E9}"/>
                </a:ext>
              </a:extLst>
            </p:cNvPr>
            <p:cNvSpPr txBox="1">
              <a:spLocks noChangeArrowheads="1"/>
            </p:cNvSpPr>
            <p:nvPr/>
          </p:nvSpPr>
          <p:spPr bwMode="auto">
            <a:xfrm>
              <a:off x="4222" y="3485"/>
              <a:ext cx="15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200">
                  <a:latin typeface="Arial" panose="020B0604020202020204" pitchFamily="34" charset="0"/>
                </a:rPr>
                <a:t>7</a:t>
              </a:r>
            </a:p>
          </p:txBody>
        </p:sp>
        <p:sp>
          <p:nvSpPr>
            <p:cNvPr id="26648" name="Text Box 1047">
              <a:extLst>
                <a:ext uri="{FF2B5EF4-FFF2-40B4-BE49-F238E27FC236}">
                  <a16:creationId xmlns:a16="http://schemas.microsoft.com/office/drawing/2014/main" id="{0ED61B79-F3C5-4C05-BA36-33DB08FB60D7}"/>
                </a:ext>
              </a:extLst>
            </p:cNvPr>
            <p:cNvSpPr txBox="1">
              <a:spLocks noChangeArrowheads="1"/>
            </p:cNvSpPr>
            <p:nvPr/>
          </p:nvSpPr>
          <p:spPr bwMode="auto">
            <a:xfrm>
              <a:off x="3945" y="3485"/>
              <a:ext cx="15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200">
                  <a:latin typeface="Arial" panose="020B0604020202020204" pitchFamily="34" charset="0"/>
                </a:rPr>
                <a:t>6</a:t>
              </a:r>
            </a:p>
          </p:txBody>
        </p:sp>
        <p:sp>
          <p:nvSpPr>
            <p:cNvPr id="26649" name="Text Box 1048">
              <a:extLst>
                <a:ext uri="{FF2B5EF4-FFF2-40B4-BE49-F238E27FC236}">
                  <a16:creationId xmlns:a16="http://schemas.microsoft.com/office/drawing/2014/main" id="{CAA18601-BEDB-41C1-9CA6-00660DCAAB49}"/>
                </a:ext>
              </a:extLst>
            </p:cNvPr>
            <p:cNvSpPr txBox="1">
              <a:spLocks noChangeArrowheads="1"/>
            </p:cNvSpPr>
            <p:nvPr/>
          </p:nvSpPr>
          <p:spPr bwMode="auto">
            <a:xfrm>
              <a:off x="3658" y="3485"/>
              <a:ext cx="15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200">
                  <a:latin typeface="Arial" panose="020B0604020202020204" pitchFamily="34" charset="0"/>
                </a:rPr>
                <a:t>5</a:t>
              </a:r>
            </a:p>
          </p:txBody>
        </p:sp>
        <p:sp>
          <p:nvSpPr>
            <p:cNvPr id="26650" name="Text Box 1049">
              <a:extLst>
                <a:ext uri="{FF2B5EF4-FFF2-40B4-BE49-F238E27FC236}">
                  <a16:creationId xmlns:a16="http://schemas.microsoft.com/office/drawing/2014/main" id="{56DAE74F-E5AA-4D8C-8195-7061650C33BC}"/>
                </a:ext>
              </a:extLst>
            </p:cNvPr>
            <p:cNvSpPr txBox="1">
              <a:spLocks noChangeArrowheads="1"/>
            </p:cNvSpPr>
            <p:nvPr/>
          </p:nvSpPr>
          <p:spPr bwMode="auto">
            <a:xfrm>
              <a:off x="3380" y="3485"/>
              <a:ext cx="15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200">
                  <a:latin typeface="Arial" panose="020B0604020202020204" pitchFamily="34" charset="0"/>
                </a:rPr>
                <a:t>4</a:t>
              </a:r>
            </a:p>
          </p:txBody>
        </p:sp>
        <p:sp>
          <p:nvSpPr>
            <p:cNvPr id="26651" name="Text Box 1050">
              <a:extLst>
                <a:ext uri="{FF2B5EF4-FFF2-40B4-BE49-F238E27FC236}">
                  <a16:creationId xmlns:a16="http://schemas.microsoft.com/office/drawing/2014/main" id="{B192120E-7369-473A-BE74-61D0485927F7}"/>
                </a:ext>
              </a:extLst>
            </p:cNvPr>
            <p:cNvSpPr txBox="1">
              <a:spLocks noChangeArrowheads="1"/>
            </p:cNvSpPr>
            <p:nvPr/>
          </p:nvSpPr>
          <p:spPr bwMode="auto">
            <a:xfrm>
              <a:off x="3094" y="3485"/>
              <a:ext cx="15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200">
                  <a:latin typeface="Arial" panose="020B0604020202020204" pitchFamily="34" charset="0"/>
                </a:rPr>
                <a:t>3</a:t>
              </a:r>
            </a:p>
          </p:txBody>
        </p:sp>
        <p:sp>
          <p:nvSpPr>
            <p:cNvPr id="26652" name="Text Box 1051">
              <a:extLst>
                <a:ext uri="{FF2B5EF4-FFF2-40B4-BE49-F238E27FC236}">
                  <a16:creationId xmlns:a16="http://schemas.microsoft.com/office/drawing/2014/main" id="{6F79AF80-9CB8-44F0-ADA7-86F3224808E4}"/>
                </a:ext>
              </a:extLst>
            </p:cNvPr>
            <p:cNvSpPr txBox="1">
              <a:spLocks noChangeArrowheads="1"/>
            </p:cNvSpPr>
            <p:nvPr/>
          </p:nvSpPr>
          <p:spPr bwMode="auto">
            <a:xfrm>
              <a:off x="2816" y="3485"/>
              <a:ext cx="15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200">
                  <a:latin typeface="Arial" panose="020B0604020202020204" pitchFamily="34" charset="0"/>
                </a:rPr>
                <a:t>2</a:t>
              </a:r>
            </a:p>
          </p:txBody>
        </p:sp>
        <p:sp>
          <p:nvSpPr>
            <p:cNvPr id="26653" name="Text Box 1052">
              <a:extLst>
                <a:ext uri="{FF2B5EF4-FFF2-40B4-BE49-F238E27FC236}">
                  <a16:creationId xmlns:a16="http://schemas.microsoft.com/office/drawing/2014/main" id="{DCFDECEA-43F8-4EB3-88DD-86642D6987CF}"/>
                </a:ext>
              </a:extLst>
            </p:cNvPr>
            <p:cNvSpPr txBox="1">
              <a:spLocks noChangeArrowheads="1"/>
            </p:cNvSpPr>
            <p:nvPr/>
          </p:nvSpPr>
          <p:spPr bwMode="auto">
            <a:xfrm>
              <a:off x="2537" y="3485"/>
              <a:ext cx="15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200">
                  <a:latin typeface="Arial" panose="020B0604020202020204" pitchFamily="34" charset="0"/>
                </a:rPr>
                <a:t>1</a:t>
              </a:r>
            </a:p>
          </p:txBody>
        </p:sp>
        <p:sp>
          <p:nvSpPr>
            <p:cNvPr id="26654" name="Rectangle 1053">
              <a:extLst>
                <a:ext uri="{FF2B5EF4-FFF2-40B4-BE49-F238E27FC236}">
                  <a16:creationId xmlns:a16="http://schemas.microsoft.com/office/drawing/2014/main" id="{55A3D776-9C54-4E87-A7E3-07FAEB7722D3}"/>
                </a:ext>
              </a:extLst>
            </p:cNvPr>
            <p:cNvSpPr>
              <a:spLocks noChangeArrowheads="1"/>
            </p:cNvSpPr>
            <p:nvPr/>
          </p:nvSpPr>
          <p:spPr bwMode="auto">
            <a:xfrm rot="5400000">
              <a:off x="2395" y="2876"/>
              <a:ext cx="146" cy="284"/>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55" name="Rectangle 1054">
              <a:extLst>
                <a:ext uri="{FF2B5EF4-FFF2-40B4-BE49-F238E27FC236}">
                  <a16:creationId xmlns:a16="http://schemas.microsoft.com/office/drawing/2014/main" id="{EC16C97E-D3F4-46C4-9F38-97EB47A901C4}"/>
                </a:ext>
              </a:extLst>
            </p:cNvPr>
            <p:cNvSpPr>
              <a:spLocks noChangeArrowheads="1"/>
            </p:cNvSpPr>
            <p:nvPr/>
          </p:nvSpPr>
          <p:spPr bwMode="auto">
            <a:xfrm rot="5400000">
              <a:off x="2618" y="2940"/>
              <a:ext cx="146" cy="155"/>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56" name="Rectangle 1055">
              <a:extLst>
                <a:ext uri="{FF2B5EF4-FFF2-40B4-BE49-F238E27FC236}">
                  <a16:creationId xmlns:a16="http://schemas.microsoft.com/office/drawing/2014/main" id="{002D9D4C-E25C-42AC-86B9-32278CAB06F5}"/>
                </a:ext>
              </a:extLst>
            </p:cNvPr>
            <p:cNvSpPr>
              <a:spLocks noChangeArrowheads="1"/>
            </p:cNvSpPr>
            <p:nvPr/>
          </p:nvSpPr>
          <p:spPr bwMode="auto">
            <a:xfrm rot="5400000">
              <a:off x="2344" y="3173"/>
              <a:ext cx="146" cy="181"/>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57" name="Rectangle 1056">
              <a:extLst>
                <a:ext uri="{FF2B5EF4-FFF2-40B4-BE49-F238E27FC236}">
                  <a16:creationId xmlns:a16="http://schemas.microsoft.com/office/drawing/2014/main" id="{8ED1B30A-61BD-45D6-9E9D-8BA87CC8D7FE}"/>
                </a:ext>
              </a:extLst>
            </p:cNvPr>
            <p:cNvSpPr>
              <a:spLocks noChangeArrowheads="1"/>
            </p:cNvSpPr>
            <p:nvPr/>
          </p:nvSpPr>
          <p:spPr bwMode="auto">
            <a:xfrm rot="5400000">
              <a:off x="2453" y="3242"/>
              <a:ext cx="146" cy="43"/>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58" name="Rectangle 1057">
              <a:extLst>
                <a:ext uri="{FF2B5EF4-FFF2-40B4-BE49-F238E27FC236}">
                  <a16:creationId xmlns:a16="http://schemas.microsoft.com/office/drawing/2014/main" id="{571E8F4A-5CBA-44A9-B796-0949BC753A1A}"/>
                </a:ext>
              </a:extLst>
            </p:cNvPr>
            <p:cNvSpPr>
              <a:spLocks noChangeArrowheads="1"/>
            </p:cNvSpPr>
            <p:nvPr/>
          </p:nvSpPr>
          <p:spPr bwMode="auto">
            <a:xfrm rot="5400000">
              <a:off x="2525" y="781"/>
              <a:ext cx="146" cy="543"/>
            </a:xfrm>
            <a:prstGeom prst="rect">
              <a:avLst/>
            </a:prstGeom>
            <a:solidFill>
              <a:srgbClr val="FF0000"/>
            </a:solidFill>
            <a:ln w="9525">
              <a:solidFill>
                <a:srgbClr val="FF00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59" name="Rectangle 1058">
              <a:extLst>
                <a:ext uri="{FF2B5EF4-FFF2-40B4-BE49-F238E27FC236}">
                  <a16:creationId xmlns:a16="http://schemas.microsoft.com/office/drawing/2014/main" id="{5FB782C9-171F-48E1-B152-878AAFD3B569}"/>
                </a:ext>
              </a:extLst>
            </p:cNvPr>
            <p:cNvSpPr>
              <a:spLocks noChangeArrowheads="1"/>
            </p:cNvSpPr>
            <p:nvPr/>
          </p:nvSpPr>
          <p:spPr bwMode="auto">
            <a:xfrm rot="5400000">
              <a:off x="3099" y="750"/>
              <a:ext cx="146" cy="605"/>
            </a:xfrm>
            <a:prstGeom prst="rect">
              <a:avLst/>
            </a:prstGeom>
            <a:solidFill>
              <a:srgbClr val="FF0000"/>
            </a:solidFill>
            <a:ln w="9525">
              <a:solidFill>
                <a:srgbClr val="FF00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0" name="Rectangle 1059">
              <a:extLst>
                <a:ext uri="{FF2B5EF4-FFF2-40B4-BE49-F238E27FC236}">
                  <a16:creationId xmlns:a16="http://schemas.microsoft.com/office/drawing/2014/main" id="{A309FC0B-C543-4AAF-9429-B79987CBBD00}"/>
                </a:ext>
              </a:extLst>
            </p:cNvPr>
            <p:cNvSpPr>
              <a:spLocks noChangeArrowheads="1"/>
            </p:cNvSpPr>
            <p:nvPr/>
          </p:nvSpPr>
          <p:spPr bwMode="auto">
            <a:xfrm rot="5400000">
              <a:off x="3808" y="644"/>
              <a:ext cx="146" cy="817"/>
            </a:xfrm>
            <a:prstGeom prst="rect">
              <a:avLst/>
            </a:prstGeom>
            <a:solidFill>
              <a:srgbClr val="FF0000"/>
            </a:solidFill>
            <a:ln w="9525">
              <a:solidFill>
                <a:srgbClr val="FF00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1" name="Rectangle 1060">
              <a:extLst>
                <a:ext uri="{FF2B5EF4-FFF2-40B4-BE49-F238E27FC236}">
                  <a16:creationId xmlns:a16="http://schemas.microsoft.com/office/drawing/2014/main" id="{CF270A1D-C8BC-403F-993E-E5691FEEDDD8}"/>
                </a:ext>
              </a:extLst>
            </p:cNvPr>
            <p:cNvSpPr>
              <a:spLocks noChangeArrowheads="1"/>
            </p:cNvSpPr>
            <p:nvPr/>
          </p:nvSpPr>
          <p:spPr bwMode="auto">
            <a:xfrm rot="5400000">
              <a:off x="2415" y="1136"/>
              <a:ext cx="146" cy="324"/>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2" name="Rectangle 1061">
              <a:extLst>
                <a:ext uri="{FF2B5EF4-FFF2-40B4-BE49-F238E27FC236}">
                  <a16:creationId xmlns:a16="http://schemas.microsoft.com/office/drawing/2014/main" id="{16C13A8E-60E9-497E-B33D-1C87E45CF529}"/>
                </a:ext>
              </a:extLst>
            </p:cNvPr>
            <p:cNvSpPr>
              <a:spLocks noChangeArrowheads="1"/>
            </p:cNvSpPr>
            <p:nvPr/>
          </p:nvSpPr>
          <p:spPr bwMode="auto">
            <a:xfrm rot="5400000">
              <a:off x="2753" y="1121"/>
              <a:ext cx="146" cy="354"/>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3" name="Rectangle 1062">
              <a:extLst>
                <a:ext uri="{FF2B5EF4-FFF2-40B4-BE49-F238E27FC236}">
                  <a16:creationId xmlns:a16="http://schemas.microsoft.com/office/drawing/2014/main" id="{69746BFC-62C3-4804-A9BA-0C81EC5A07E7}"/>
                </a:ext>
              </a:extLst>
            </p:cNvPr>
            <p:cNvSpPr>
              <a:spLocks noChangeArrowheads="1"/>
            </p:cNvSpPr>
            <p:nvPr/>
          </p:nvSpPr>
          <p:spPr bwMode="auto">
            <a:xfrm rot="5400000">
              <a:off x="3265" y="962"/>
              <a:ext cx="146" cy="672"/>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4" name="Rectangle 1063">
              <a:extLst>
                <a:ext uri="{FF2B5EF4-FFF2-40B4-BE49-F238E27FC236}">
                  <a16:creationId xmlns:a16="http://schemas.microsoft.com/office/drawing/2014/main" id="{D2EF2D75-4FE9-4A2E-9F54-C9540DBE7382}"/>
                </a:ext>
              </a:extLst>
            </p:cNvPr>
            <p:cNvSpPr>
              <a:spLocks noChangeArrowheads="1"/>
            </p:cNvSpPr>
            <p:nvPr/>
          </p:nvSpPr>
          <p:spPr bwMode="auto">
            <a:xfrm rot="5400000">
              <a:off x="2444" y="1353"/>
              <a:ext cx="146" cy="381"/>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5" name="Rectangle 1064">
              <a:extLst>
                <a:ext uri="{FF2B5EF4-FFF2-40B4-BE49-F238E27FC236}">
                  <a16:creationId xmlns:a16="http://schemas.microsoft.com/office/drawing/2014/main" id="{764043C8-8030-48D5-A074-783CB0013457}"/>
                </a:ext>
              </a:extLst>
            </p:cNvPr>
            <p:cNvSpPr>
              <a:spLocks noChangeArrowheads="1"/>
            </p:cNvSpPr>
            <p:nvPr/>
          </p:nvSpPr>
          <p:spPr bwMode="auto">
            <a:xfrm rot="5400000">
              <a:off x="2751" y="1427"/>
              <a:ext cx="146" cy="233"/>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6" name="Rectangle 1065">
              <a:extLst>
                <a:ext uri="{FF2B5EF4-FFF2-40B4-BE49-F238E27FC236}">
                  <a16:creationId xmlns:a16="http://schemas.microsoft.com/office/drawing/2014/main" id="{9CD70A48-B0FB-42D2-8521-FA192B806904}"/>
                </a:ext>
              </a:extLst>
            </p:cNvPr>
            <p:cNvSpPr>
              <a:spLocks noChangeArrowheads="1"/>
            </p:cNvSpPr>
            <p:nvPr/>
          </p:nvSpPr>
          <p:spPr bwMode="auto">
            <a:xfrm rot="5400000">
              <a:off x="3164" y="1247"/>
              <a:ext cx="146" cy="594"/>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7" name="Rectangle 1066">
              <a:extLst>
                <a:ext uri="{FF2B5EF4-FFF2-40B4-BE49-F238E27FC236}">
                  <a16:creationId xmlns:a16="http://schemas.microsoft.com/office/drawing/2014/main" id="{80735EC7-A403-4798-93DB-99543768FB61}"/>
                </a:ext>
              </a:extLst>
            </p:cNvPr>
            <p:cNvSpPr>
              <a:spLocks noChangeArrowheads="1"/>
            </p:cNvSpPr>
            <p:nvPr/>
          </p:nvSpPr>
          <p:spPr bwMode="auto">
            <a:xfrm rot="5400000">
              <a:off x="2619" y="1669"/>
              <a:ext cx="146" cy="731"/>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8" name="Rectangle 1067">
              <a:extLst>
                <a:ext uri="{FF2B5EF4-FFF2-40B4-BE49-F238E27FC236}">
                  <a16:creationId xmlns:a16="http://schemas.microsoft.com/office/drawing/2014/main" id="{EDCA7B66-B57E-4DC5-B119-CCCD92D8C50B}"/>
                </a:ext>
              </a:extLst>
            </p:cNvPr>
            <p:cNvSpPr>
              <a:spLocks noChangeArrowheads="1"/>
            </p:cNvSpPr>
            <p:nvPr/>
          </p:nvSpPr>
          <p:spPr bwMode="auto">
            <a:xfrm rot="5400000">
              <a:off x="3003" y="2015"/>
              <a:ext cx="146" cy="40"/>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69" name="Rectangle 1068">
              <a:extLst>
                <a:ext uri="{FF2B5EF4-FFF2-40B4-BE49-F238E27FC236}">
                  <a16:creationId xmlns:a16="http://schemas.microsoft.com/office/drawing/2014/main" id="{17879B86-EEB0-4CAE-98AE-4C7A8AAC4C44}"/>
                </a:ext>
              </a:extLst>
            </p:cNvPr>
            <p:cNvSpPr>
              <a:spLocks noChangeArrowheads="1"/>
            </p:cNvSpPr>
            <p:nvPr/>
          </p:nvSpPr>
          <p:spPr bwMode="auto">
            <a:xfrm rot="5400000">
              <a:off x="3033" y="2021"/>
              <a:ext cx="146" cy="27"/>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0" name="Rectangle 1069">
              <a:extLst>
                <a:ext uri="{FF2B5EF4-FFF2-40B4-BE49-F238E27FC236}">
                  <a16:creationId xmlns:a16="http://schemas.microsoft.com/office/drawing/2014/main" id="{4A82D683-3AF0-41B6-BC68-19106A431EAD}"/>
                </a:ext>
              </a:extLst>
            </p:cNvPr>
            <p:cNvSpPr>
              <a:spLocks noChangeArrowheads="1"/>
            </p:cNvSpPr>
            <p:nvPr/>
          </p:nvSpPr>
          <p:spPr bwMode="auto">
            <a:xfrm rot="5400000">
              <a:off x="2303" y="2231"/>
              <a:ext cx="146" cy="99"/>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1" name="Rectangle 1070">
              <a:extLst>
                <a:ext uri="{FF2B5EF4-FFF2-40B4-BE49-F238E27FC236}">
                  <a16:creationId xmlns:a16="http://schemas.microsoft.com/office/drawing/2014/main" id="{DA199538-C024-46B3-A06E-5575A99C23FA}"/>
                </a:ext>
              </a:extLst>
            </p:cNvPr>
            <p:cNvSpPr>
              <a:spLocks noChangeArrowheads="1"/>
            </p:cNvSpPr>
            <p:nvPr/>
          </p:nvSpPr>
          <p:spPr bwMode="auto">
            <a:xfrm rot="5400000">
              <a:off x="2458" y="2173"/>
              <a:ext cx="146" cy="216"/>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2" name="Rectangle 1071">
              <a:extLst>
                <a:ext uri="{FF2B5EF4-FFF2-40B4-BE49-F238E27FC236}">
                  <a16:creationId xmlns:a16="http://schemas.microsoft.com/office/drawing/2014/main" id="{22F9F895-E42F-4539-8A0D-CDF764003B66}"/>
                </a:ext>
              </a:extLst>
            </p:cNvPr>
            <p:cNvSpPr>
              <a:spLocks noChangeArrowheads="1"/>
            </p:cNvSpPr>
            <p:nvPr/>
          </p:nvSpPr>
          <p:spPr bwMode="auto">
            <a:xfrm rot="5400000">
              <a:off x="2756" y="2091"/>
              <a:ext cx="146" cy="380"/>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3" name="Rectangle 1072">
              <a:extLst>
                <a:ext uri="{FF2B5EF4-FFF2-40B4-BE49-F238E27FC236}">
                  <a16:creationId xmlns:a16="http://schemas.microsoft.com/office/drawing/2014/main" id="{B68FA1AB-1641-48C4-856B-2BB9AABE09B2}"/>
                </a:ext>
              </a:extLst>
            </p:cNvPr>
            <p:cNvSpPr>
              <a:spLocks noChangeArrowheads="1"/>
            </p:cNvSpPr>
            <p:nvPr/>
          </p:nvSpPr>
          <p:spPr bwMode="auto">
            <a:xfrm rot="5400000">
              <a:off x="2331" y="2449"/>
              <a:ext cx="146" cy="156"/>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4" name="Rectangle 1073">
              <a:extLst>
                <a:ext uri="{FF2B5EF4-FFF2-40B4-BE49-F238E27FC236}">
                  <a16:creationId xmlns:a16="http://schemas.microsoft.com/office/drawing/2014/main" id="{82263950-B4DA-4B33-A4BC-1D132907D218}"/>
                </a:ext>
              </a:extLst>
            </p:cNvPr>
            <p:cNvSpPr>
              <a:spLocks noChangeArrowheads="1"/>
            </p:cNvSpPr>
            <p:nvPr/>
          </p:nvSpPr>
          <p:spPr bwMode="auto">
            <a:xfrm rot="5400000">
              <a:off x="2472" y="2465"/>
              <a:ext cx="146" cy="124"/>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5" name="Rectangle 1074">
              <a:extLst>
                <a:ext uri="{FF2B5EF4-FFF2-40B4-BE49-F238E27FC236}">
                  <a16:creationId xmlns:a16="http://schemas.microsoft.com/office/drawing/2014/main" id="{EAEE09CF-0903-45BD-8E8D-9CB810AD3E7F}"/>
                </a:ext>
              </a:extLst>
            </p:cNvPr>
            <p:cNvSpPr>
              <a:spLocks noChangeArrowheads="1"/>
            </p:cNvSpPr>
            <p:nvPr/>
          </p:nvSpPr>
          <p:spPr bwMode="auto">
            <a:xfrm rot="5400000">
              <a:off x="2645" y="2410"/>
              <a:ext cx="146" cy="233"/>
            </a:xfrm>
            <a:prstGeom prst="rect">
              <a:avLst/>
            </a:prstGeom>
            <a:solidFill>
              <a:srgbClr val="FFFF00"/>
            </a:solidFill>
            <a:ln w="9525">
              <a:solidFill>
                <a:srgbClr val="FFFF00"/>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6" name="Rectangle 1075">
              <a:extLst>
                <a:ext uri="{FF2B5EF4-FFF2-40B4-BE49-F238E27FC236}">
                  <a16:creationId xmlns:a16="http://schemas.microsoft.com/office/drawing/2014/main" id="{CCD3FBE2-B4E7-43DC-B6F4-5549A3C6F36D}"/>
                </a:ext>
              </a:extLst>
            </p:cNvPr>
            <p:cNvSpPr>
              <a:spLocks noChangeArrowheads="1"/>
            </p:cNvSpPr>
            <p:nvPr/>
          </p:nvSpPr>
          <p:spPr bwMode="auto">
            <a:xfrm rot="5400000">
              <a:off x="2305" y="2720"/>
              <a:ext cx="146" cy="103"/>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7" name="Rectangle 1076">
              <a:extLst>
                <a:ext uri="{FF2B5EF4-FFF2-40B4-BE49-F238E27FC236}">
                  <a16:creationId xmlns:a16="http://schemas.microsoft.com/office/drawing/2014/main" id="{D461FFED-C0E6-44A2-9D40-50A91AA98FE4}"/>
                </a:ext>
              </a:extLst>
            </p:cNvPr>
            <p:cNvSpPr>
              <a:spLocks noChangeArrowheads="1"/>
            </p:cNvSpPr>
            <p:nvPr/>
          </p:nvSpPr>
          <p:spPr bwMode="auto">
            <a:xfrm rot="5400000">
              <a:off x="2475" y="2653"/>
              <a:ext cx="146" cy="238"/>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8" name="Rectangle 1077">
              <a:extLst>
                <a:ext uri="{FF2B5EF4-FFF2-40B4-BE49-F238E27FC236}">
                  <a16:creationId xmlns:a16="http://schemas.microsoft.com/office/drawing/2014/main" id="{91E5A77B-8036-46AD-9069-056C6BD9386B}"/>
                </a:ext>
              </a:extLst>
            </p:cNvPr>
            <p:cNvSpPr>
              <a:spLocks noChangeArrowheads="1"/>
            </p:cNvSpPr>
            <p:nvPr/>
          </p:nvSpPr>
          <p:spPr bwMode="auto">
            <a:xfrm rot="5400000">
              <a:off x="2654" y="2706"/>
              <a:ext cx="146" cy="131"/>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79" name="Text Box 1078">
              <a:extLst>
                <a:ext uri="{FF2B5EF4-FFF2-40B4-BE49-F238E27FC236}">
                  <a16:creationId xmlns:a16="http://schemas.microsoft.com/office/drawing/2014/main" id="{F983C443-D416-4368-BA34-336CA07BD13A}"/>
                </a:ext>
              </a:extLst>
            </p:cNvPr>
            <p:cNvSpPr txBox="1">
              <a:spLocks noChangeArrowheads="1"/>
            </p:cNvSpPr>
            <p:nvPr/>
          </p:nvSpPr>
          <p:spPr bwMode="auto">
            <a:xfrm rot="-2847">
              <a:off x="1002" y="930"/>
              <a:ext cx="125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dirty="0">
                  <a:latin typeface="Arial" panose="020B0604020202020204" pitchFamily="34" charset="0"/>
                </a:rPr>
                <a:t>High blood pressure</a:t>
              </a:r>
            </a:p>
          </p:txBody>
        </p:sp>
        <p:sp>
          <p:nvSpPr>
            <p:cNvPr id="26680" name="Text Box 1079">
              <a:extLst>
                <a:ext uri="{FF2B5EF4-FFF2-40B4-BE49-F238E27FC236}">
                  <a16:creationId xmlns:a16="http://schemas.microsoft.com/office/drawing/2014/main" id="{9444B175-E60E-4B93-9BC2-E5F6EFC3ABF8}"/>
                </a:ext>
              </a:extLst>
            </p:cNvPr>
            <p:cNvSpPr txBox="1">
              <a:spLocks noChangeArrowheads="1"/>
            </p:cNvSpPr>
            <p:nvPr/>
          </p:nvSpPr>
          <p:spPr bwMode="auto">
            <a:xfrm rot="-2847">
              <a:off x="1700" y="1175"/>
              <a:ext cx="58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a:latin typeface="Arial" panose="020B0604020202020204" pitchFamily="34" charset="0"/>
                </a:rPr>
                <a:t>Tobacco</a:t>
              </a:r>
            </a:p>
          </p:txBody>
        </p:sp>
        <p:sp>
          <p:nvSpPr>
            <p:cNvPr id="26681" name="Text Box 1080">
              <a:extLst>
                <a:ext uri="{FF2B5EF4-FFF2-40B4-BE49-F238E27FC236}">
                  <a16:creationId xmlns:a16="http://schemas.microsoft.com/office/drawing/2014/main" id="{98057C4E-94F5-45BF-9A65-6E495CE7B778}"/>
                </a:ext>
              </a:extLst>
            </p:cNvPr>
            <p:cNvSpPr txBox="1">
              <a:spLocks noChangeArrowheads="1"/>
            </p:cNvSpPr>
            <p:nvPr/>
          </p:nvSpPr>
          <p:spPr bwMode="auto">
            <a:xfrm rot="-2847">
              <a:off x="1245" y="1420"/>
              <a:ext cx="103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a:latin typeface="Arial" panose="020B0604020202020204" pitchFamily="34" charset="0"/>
                </a:rPr>
                <a:t>High cholesterol</a:t>
              </a:r>
            </a:p>
          </p:txBody>
        </p:sp>
        <p:sp>
          <p:nvSpPr>
            <p:cNvPr id="26682" name="Text Box 1081">
              <a:extLst>
                <a:ext uri="{FF2B5EF4-FFF2-40B4-BE49-F238E27FC236}">
                  <a16:creationId xmlns:a16="http://schemas.microsoft.com/office/drawing/2014/main" id="{EC3651A0-2E99-47A2-AB2A-A2E1C72CB087}"/>
                </a:ext>
              </a:extLst>
            </p:cNvPr>
            <p:cNvSpPr txBox="1">
              <a:spLocks noChangeArrowheads="1"/>
            </p:cNvSpPr>
            <p:nvPr/>
          </p:nvSpPr>
          <p:spPr bwMode="auto">
            <a:xfrm rot="-2847">
              <a:off x="1533" y="1912"/>
              <a:ext cx="750"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a:latin typeface="Arial" panose="020B0604020202020204" pitchFamily="34" charset="0"/>
                </a:rPr>
                <a:t>Unsafe sex</a:t>
              </a:r>
            </a:p>
          </p:txBody>
        </p:sp>
        <p:sp>
          <p:nvSpPr>
            <p:cNvPr id="26683" name="Text Box 1082">
              <a:extLst>
                <a:ext uri="{FF2B5EF4-FFF2-40B4-BE49-F238E27FC236}">
                  <a16:creationId xmlns:a16="http://schemas.microsoft.com/office/drawing/2014/main" id="{DB25132F-97BD-4B0B-B0EC-9542B6FC1550}"/>
                </a:ext>
              </a:extLst>
            </p:cNvPr>
            <p:cNvSpPr txBox="1">
              <a:spLocks noChangeArrowheads="1"/>
            </p:cNvSpPr>
            <p:nvPr/>
          </p:nvSpPr>
          <p:spPr bwMode="auto">
            <a:xfrm rot="-2847">
              <a:off x="1655" y="2158"/>
              <a:ext cx="635"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a:latin typeface="Arial" panose="020B0604020202020204" pitchFamily="34" charset="0"/>
                </a:rPr>
                <a:t>High BMI</a:t>
              </a:r>
            </a:p>
          </p:txBody>
        </p:sp>
        <p:sp>
          <p:nvSpPr>
            <p:cNvPr id="26684" name="Text Box 1083">
              <a:extLst>
                <a:ext uri="{FF2B5EF4-FFF2-40B4-BE49-F238E27FC236}">
                  <a16:creationId xmlns:a16="http://schemas.microsoft.com/office/drawing/2014/main" id="{D4EE7195-7B11-4169-B8D6-E46B38F9244B}"/>
                </a:ext>
              </a:extLst>
            </p:cNvPr>
            <p:cNvSpPr txBox="1">
              <a:spLocks noChangeArrowheads="1"/>
            </p:cNvSpPr>
            <p:nvPr/>
          </p:nvSpPr>
          <p:spPr bwMode="auto">
            <a:xfrm rot="-2847">
              <a:off x="1146" y="2404"/>
              <a:ext cx="111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a:latin typeface="Arial" panose="020B0604020202020204" pitchFamily="34" charset="0"/>
                </a:rPr>
                <a:t>Physical inactivity</a:t>
              </a:r>
            </a:p>
          </p:txBody>
        </p:sp>
        <p:sp>
          <p:nvSpPr>
            <p:cNvPr id="26685" name="Text Box 1084">
              <a:extLst>
                <a:ext uri="{FF2B5EF4-FFF2-40B4-BE49-F238E27FC236}">
                  <a16:creationId xmlns:a16="http://schemas.microsoft.com/office/drawing/2014/main" id="{08AF754B-E9EE-44BA-ACED-DBFE5391894E}"/>
                </a:ext>
              </a:extLst>
            </p:cNvPr>
            <p:cNvSpPr txBox="1">
              <a:spLocks noChangeArrowheads="1"/>
            </p:cNvSpPr>
            <p:nvPr/>
          </p:nvSpPr>
          <p:spPr bwMode="auto">
            <a:xfrm rot="-2847">
              <a:off x="1768" y="2650"/>
              <a:ext cx="527"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a:latin typeface="Arial" panose="020B0604020202020204" pitchFamily="34" charset="0"/>
                </a:rPr>
                <a:t>Alcohol</a:t>
              </a:r>
            </a:p>
          </p:txBody>
        </p:sp>
        <p:sp>
          <p:nvSpPr>
            <p:cNvPr id="26686" name="Text Box 1085">
              <a:extLst>
                <a:ext uri="{FF2B5EF4-FFF2-40B4-BE49-F238E27FC236}">
                  <a16:creationId xmlns:a16="http://schemas.microsoft.com/office/drawing/2014/main" id="{40EFC33F-3B9F-4C9B-B8AD-A524F8698716}"/>
                </a:ext>
              </a:extLst>
            </p:cNvPr>
            <p:cNvSpPr txBox="1">
              <a:spLocks noChangeArrowheads="1"/>
            </p:cNvSpPr>
            <p:nvPr/>
          </p:nvSpPr>
          <p:spPr bwMode="auto">
            <a:xfrm rot="-2847">
              <a:off x="440" y="2896"/>
              <a:ext cx="1791"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dirty="0">
                  <a:latin typeface="Arial" panose="020B0604020202020204" pitchFamily="34" charset="0"/>
                </a:rPr>
                <a:t>Indoor smoke from solid fuels</a:t>
              </a:r>
            </a:p>
          </p:txBody>
        </p:sp>
        <p:sp>
          <p:nvSpPr>
            <p:cNvPr id="26687" name="Text Box 1086">
              <a:extLst>
                <a:ext uri="{FF2B5EF4-FFF2-40B4-BE49-F238E27FC236}">
                  <a16:creationId xmlns:a16="http://schemas.microsoft.com/office/drawing/2014/main" id="{8DBEC0FE-BF93-436A-A5B3-96820A8DFDE9}"/>
                </a:ext>
              </a:extLst>
            </p:cNvPr>
            <p:cNvSpPr txBox="1">
              <a:spLocks noChangeArrowheads="1"/>
            </p:cNvSpPr>
            <p:nvPr/>
          </p:nvSpPr>
          <p:spPr bwMode="auto">
            <a:xfrm rot="-2847">
              <a:off x="1336" y="3143"/>
              <a:ext cx="936"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a:latin typeface="Arial" panose="020B0604020202020204" pitchFamily="34" charset="0"/>
                </a:rPr>
                <a:t>Iron deficiency</a:t>
              </a:r>
            </a:p>
          </p:txBody>
        </p:sp>
        <p:sp>
          <p:nvSpPr>
            <p:cNvPr id="26688" name="Rectangle 1087">
              <a:extLst>
                <a:ext uri="{FF2B5EF4-FFF2-40B4-BE49-F238E27FC236}">
                  <a16:creationId xmlns:a16="http://schemas.microsoft.com/office/drawing/2014/main" id="{AC7B9889-EFD3-4382-BDF8-E25BE4F4DA33}"/>
                </a:ext>
              </a:extLst>
            </p:cNvPr>
            <p:cNvSpPr>
              <a:spLocks noChangeArrowheads="1"/>
            </p:cNvSpPr>
            <p:nvPr/>
          </p:nvSpPr>
          <p:spPr bwMode="auto">
            <a:xfrm rot="5400000">
              <a:off x="2724" y="1319"/>
              <a:ext cx="146" cy="941"/>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89" name="Rectangle 1088">
              <a:extLst>
                <a:ext uri="{FF2B5EF4-FFF2-40B4-BE49-F238E27FC236}">
                  <a16:creationId xmlns:a16="http://schemas.microsoft.com/office/drawing/2014/main" id="{5A9A2028-E32F-4982-924F-41DA9B08BE43}"/>
                </a:ext>
              </a:extLst>
            </p:cNvPr>
            <p:cNvSpPr>
              <a:spLocks noChangeArrowheads="1"/>
            </p:cNvSpPr>
            <p:nvPr/>
          </p:nvSpPr>
          <p:spPr bwMode="auto">
            <a:xfrm rot="5400000">
              <a:off x="3241" y="1745"/>
              <a:ext cx="146" cy="90"/>
            </a:xfrm>
            <a:prstGeom prst="rect">
              <a:avLst/>
            </a:prstGeom>
            <a:solidFill>
              <a:schemeClr val="accent1"/>
            </a:solidFill>
            <a:ln w="9525">
              <a:solidFill>
                <a:schemeClr val="accent1"/>
              </a:solidFill>
              <a:miter lim="800000"/>
              <a:headEnd/>
              <a:tailEnd/>
            </a:ln>
          </p:spPr>
          <p:txBody>
            <a:bodyPr wrap="none" anchor="ct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eaLnBrk="1" hangingPunct="1"/>
              <a:endParaRPr lang="en-GB" altLang="en-US"/>
            </a:p>
          </p:txBody>
        </p:sp>
        <p:sp>
          <p:nvSpPr>
            <p:cNvPr id="26690" name="Text Box 1089">
              <a:extLst>
                <a:ext uri="{FF2B5EF4-FFF2-40B4-BE49-F238E27FC236}">
                  <a16:creationId xmlns:a16="http://schemas.microsoft.com/office/drawing/2014/main" id="{DB938488-8E60-44E6-A9E3-16E665390F79}"/>
                </a:ext>
              </a:extLst>
            </p:cNvPr>
            <p:cNvSpPr txBox="1">
              <a:spLocks noChangeArrowheads="1"/>
            </p:cNvSpPr>
            <p:nvPr/>
          </p:nvSpPr>
          <p:spPr bwMode="auto">
            <a:xfrm rot="-2847">
              <a:off x="1450" y="1666"/>
              <a:ext cx="829" cy="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nchor="ctr">
              <a:spAutoFit/>
            </a:bodyPr>
            <a:lstStyle>
              <a:lvl1pPr eaLnBrk="0" hangingPunct="0">
                <a:defRPr sz="2400">
                  <a:solidFill>
                    <a:schemeClr val="tx1"/>
                  </a:solidFill>
                  <a:latin typeface="Verdana" panose="020B0604030504040204" pitchFamily="34" charset="0"/>
                </a:defRPr>
              </a:lvl1pPr>
              <a:lvl2pPr marL="742950" indent="-285750" eaLnBrk="0" hangingPunct="0">
                <a:defRPr sz="2400">
                  <a:solidFill>
                    <a:schemeClr val="tx1"/>
                  </a:solidFill>
                  <a:latin typeface="Verdana" panose="020B0604030504040204" pitchFamily="34" charset="0"/>
                </a:defRPr>
              </a:lvl2pPr>
              <a:lvl3pPr marL="1143000" indent="-228600" eaLnBrk="0" hangingPunct="0">
                <a:defRPr sz="2400">
                  <a:solidFill>
                    <a:schemeClr val="tx1"/>
                  </a:solidFill>
                  <a:latin typeface="Verdana" panose="020B0604030504040204" pitchFamily="34" charset="0"/>
                </a:defRPr>
              </a:lvl3pPr>
              <a:lvl4pPr marL="1600200" indent="-228600" eaLnBrk="0" hangingPunct="0">
                <a:defRPr sz="2400">
                  <a:solidFill>
                    <a:schemeClr val="tx1"/>
                  </a:solidFill>
                  <a:latin typeface="Verdana" panose="020B0604030504040204" pitchFamily="34" charset="0"/>
                </a:defRPr>
              </a:lvl4pPr>
              <a:lvl5pPr marL="2057400" indent="-228600" eaLnBrk="0" hangingPunct="0">
                <a:defRPr sz="2400">
                  <a:solidFill>
                    <a:schemeClr val="tx1"/>
                  </a:solidFill>
                  <a:latin typeface="Verdana" panose="020B0604030504040204" pitchFamily="34" charset="0"/>
                </a:defRPr>
              </a:lvl5pPr>
              <a:lvl6pPr marL="2514600" indent="-228600" eaLnBrk="0" fontAlgn="base" hangingPunct="0">
                <a:spcBef>
                  <a:spcPct val="0"/>
                </a:spcBef>
                <a:spcAft>
                  <a:spcPct val="0"/>
                </a:spcAft>
                <a:defRPr sz="2400">
                  <a:solidFill>
                    <a:schemeClr val="tx1"/>
                  </a:solidFill>
                  <a:latin typeface="Verdana" panose="020B0604030504040204" pitchFamily="34" charset="0"/>
                </a:defRPr>
              </a:lvl6pPr>
              <a:lvl7pPr marL="2971800" indent="-228600" eaLnBrk="0" fontAlgn="base" hangingPunct="0">
                <a:spcBef>
                  <a:spcPct val="0"/>
                </a:spcBef>
                <a:spcAft>
                  <a:spcPct val="0"/>
                </a:spcAft>
                <a:defRPr sz="2400">
                  <a:solidFill>
                    <a:schemeClr val="tx1"/>
                  </a:solidFill>
                  <a:latin typeface="Verdana" panose="020B0604030504040204" pitchFamily="34" charset="0"/>
                </a:defRPr>
              </a:lvl7pPr>
              <a:lvl8pPr marL="3429000" indent="-228600" eaLnBrk="0" fontAlgn="base" hangingPunct="0">
                <a:spcBef>
                  <a:spcPct val="0"/>
                </a:spcBef>
                <a:spcAft>
                  <a:spcPct val="0"/>
                </a:spcAft>
                <a:defRPr sz="2400">
                  <a:solidFill>
                    <a:schemeClr val="tx1"/>
                  </a:solidFill>
                  <a:latin typeface="Verdana" panose="020B0604030504040204" pitchFamily="34" charset="0"/>
                </a:defRPr>
              </a:lvl8pPr>
              <a:lvl9pPr marL="3886200" indent="-228600" eaLnBrk="0" fontAlgn="base" hangingPunct="0">
                <a:spcBef>
                  <a:spcPct val="0"/>
                </a:spcBef>
                <a:spcAft>
                  <a:spcPct val="0"/>
                </a:spcAft>
                <a:defRPr sz="2400">
                  <a:solidFill>
                    <a:schemeClr val="tx1"/>
                  </a:solidFill>
                  <a:latin typeface="Verdana" panose="020B0604030504040204" pitchFamily="34" charset="0"/>
                </a:defRPr>
              </a:lvl9pPr>
            </a:lstStyle>
            <a:p>
              <a:pPr algn="r" eaLnBrk="1" hangingPunct="1"/>
              <a:r>
                <a:rPr lang="en-US" altLang="en-US" sz="1800">
                  <a:latin typeface="Arial" panose="020B0604020202020204" pitchFamily="34" charset="0"/>
                </a:rPr>
                <a:t>Underweight</a:t>
              </a:r>
            </a:p>
          </p:txBody>
        </p:sp>
        <p:sp>
          <p:nvSpPr>
            <p:cNvPr id="26691" name="Line 1090">
              <a:extLst>
                <a:ext uri="{FF2B5EF4-FFF2-40B4-BE49-F238E27FC236}">
                  <a16:creationId xmlns:a16="http://schemas.microsoft.com/office/drawing/2014/main" id="{503EC3EA-8F9D-4BA7-9F63-960D2BF0A950}"/>
                </a:ext>
              </a:extLst>
            </p:cNvPr>
            <p:cNvSpPr>
              <a:spLocks noChangeShapeType="1"/>
            </p:cNvSpPr>
            <p:nvPr/>
          </p:nvSpPr>
          <p:spPr bwMode="auto">
            <a:xfrm rot="5400000">
              <a:off x="1100" y="2184"/>
              <a:ext cx="2452"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NZ"/>
            </a:p>
          </p:txBody>
        </p:sp>
      </p:grpSp>
      <p:sp>
        <p:nvSpPr>
          <p:cNvPr id="112707" name="Text Box 1091">
            <a:extLst>
              <a:ext uri="{FF2B5EF4-FFF2-40B4-BE49-F238E27FC236}">
                <a16:creationId xmlns:a16="http://schemas.microsoft.com/office/drawing/2014/main" id="{2EC78380-ADF3-4CFC-B316-2D1893326891}"/>
              </a:ext>
            </a:extLst>
          </p:cNvPr>
          <p:cNvSpPr txBox="1">
            <a:spLocks noChangeArrowheads="1"/>
          </p:cNvSpPr>
          <p:nvPr/>
        </p:nvSpPr>
        <p:spPr bwMode="auto">
          <a:xfrm>
            <a:off x="7067550" y="3284538"/>
            <a:ext cx="2668588" cy="646112"/>
          </a:xfrm>
          <a:prstGeom prst="rect">
            <a:avLst/>
          </a:prstGeom>
          <a:noFill/>
          <a:ln w="9525">
            <a:solidFill>
              <a:schemeClr val="accent1">
                <a:lumMod val="90000"/>
              </a:schemeClr>
            </a:solidFill>
            <a:miter lim="800000"/>
            <a:headEnd/>
            <a:tailEnd/>
          </a:ln>
          <a:effectLst/>
        </p:spPr>
        <p:txBody>
          <a:bodyPr wrap="none">
            <a:spAutoFit/>
          </a:bodyPr>
          <a:lstStyle/>
          <a:p>
            <a:pPr>
              <a:defRPr/>
            </a:pPr>
            <a:r>
              <a:rPr lang="en-US" dirty="0">
                <a:latin typeface="Arial" charset="0"/>
                <a:cs typeface="Arial" charset="0"/>
              </a:rPr>
              <a:t>Systolic blood pressure </a:t>
            </a:r>
          </a:p>
          <a:p>
            <a:pPr>
              <a:defRPr/>
            </a:pPr>
            <a:r>
              <a:rPr lang="en-US" dirty="0">
                <a:latin typeface="Arial" charset="0"/>
                <a:cs typeface="Arial" charset="0"/>
              </a:rPr>
              <a:t> greater than 115 mmHg</a:t>
            </a:r>
          </a:p>
        </p:txBody>
      </p:sp>
    </p:spTree>
  </p:cSld>
  <p:clrMapOvr>
    <a:masterClrMapping/>
  </p:clrMapOvr>
  <p:transition advTm="8137"/>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C286FC2-ADD9-4626-93F4-6E93D06080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7689" y="900289"/>
            <a:ext cx="11356622" cy="5057422"/>
          </a:xfrm>
          <a:prstGeom prst="rect">
            <a:avLst/>
          </a:prstGeom>
        </p:spPr>
      </p:pic>
    </p:spTree>
    <p:extLst>
      <p:ext uri="{BB962C8B-B14F-4D97-AF65-F5344CB8AC3E}">
        <p14:creationId xmlns:p14="http://schemas.microsoft.com/office/powerpoint/2010/main" val="482406781"/>
      </p:ext>
    </p:extLst>
  </p:cSld>
  <p:clrMapOvr>
    <a:masterClrMapping/>
  </p:clrMapOvr>
  <mc:AlternateContent xmlns:mc="http://schemas.openxmlformats.org/markup-compatibility/2006" xmlns:p14="http://schemas.microsoft.com/office/powerpoint/2010/main">
    <mc:Choice Requires="p14">
      <p:transition spd="slow" p14:dur="2000" advTm="669"/>
    </mc:Choice>
    <mc:Fallback xmlns="">
      <p:transition spd="slow" advTm="669"/>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A9E4FE-807A-4D06-9778-F4861D2B617F}"/>
              </a:ext>
            </a:extLst>
          </p:cNvPr>
          <p:cNvSpPr txBox="1"/>
          <p:nvPr/>
        </p:nvSpPr>
        <p:spPr>
          <a:xfrm>
            <a:off x="1304629" y="2075935"/>
            <a:ext cx="9381067" cy="2308324"/>
          </a:xfrm>
          <a:prstGeom prst="rect">
            <a:avLst/>
          </a:prstGeom>
          <a:noFill/>
        </p:spPr>
        <p:txBody>
          <a:bodyPr wrap="square" rtlCol="0">
            <a:spAutoFit/>
          </a:bodyPr>
          <a:lstStyle/>
          <a:p>
            <a:pPr algn="ctr"/>
            <a:r>
              <a:rPr lang="en-AU" sz="4800" b="1" dirty="0">
                <a:solidFill>
                  <a:srgbClr val="002060"/>
                </a:solidFill>
                <a:latin typeface="Arial" panose="020B0604020202020204" pitchFamily="34" charset="0"/>
                <a:cs typeface="Arial" panose="020B0604020202020204" pitchFamily="34" charset="0"/>
              </a:rPr>
              <a:t>How hard do we need to look for </a:t>
            </a:r>
          </a:p>
          <a:p>
            <a:pPr algn="ctr"/>
            <a:r>
              <a:rPr lang="en-AU" sz="4800" b="1" dirty="0">
                <a:solidFill>
                  <a:srgbClr val="C00000"/>
                </a:solidFill>
                <a:latin typeface="Arial" panose="020B0604020202020204" pitchFamily="34" charset="0"/>
                <a:cs typeface="Arial" panose="020B0604020202020204" pitchFamily="34" charset="0"/>
              </a:rPr>
              <a:t>Secondary Causes</a:t>
            </a:r>
            <a:r>
              <a:rPr lang="en-AU" sz="4800" b="1" dirty="0">
                <a:solidFill>
                  <a:srgbClr val="002060"/>
                </a:solidFill>
                <a:latin typeface="Arial" panose="020B0604020202020204" pitchFamily="34" charset="0"/>
                <a:cs typeface="Arial" panose="020B0604020202020204" pitchFamily="34" charset="0"/>
              </a:rPr>
              <a:t>?</a:t>
            </a:r>
            <a:endParaRPr lang="en-NZ" sz="4800" b="1"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654707"/>
      </p:ext>
    </p:extLst>
  </p:cSld>
  <p:clrMapOvr>
    <a:masterClrMapping/>
  </p:clrMapOvr>
  <mc:AlternateContent xmlns:mc="http://schemas.openxmlformats.org/markup-compatibility/2006" xmlns:p14="http://schemas.microsoft.com/office/powerpoint/2010/main">
    <mc:Choice Requires="p14">
      <p:transition spd="slow" p14:dur="2000" advTm="64"/>
    </mc:Choice>
    <mc:Fallback xmlns="">
      <p:transition spd="slow" advTm="64"/>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9D46FBB-6AB6-44BB-8C53-375684094474}"/>
              </a:ext>
            </a:extLst>
          </p:cNvPr>
          <p:cNvSpPr txBox="1"/>
          <p:nvPr/>
        </p:nvSpPr>
        <p:spPr>
          <a:xfrm>
            <a:off x="791748" y="598006"/>
            <a:ext cx="10856555" cy="5447645"/>
          </a:xfrm>
          <a:prstGeom prst="rect">
            <a:avLst/>
          </a:prstGeom>
          <a:noFill/>
        </p:spPr>
        <p:txBody>
          <a:bodyPr wrap="square" rtlCol="0">
            <a:spAutoFit/>
          </a:bodyPr>
          <a:lstStyle/>
          <a:p>
            <a:r>
              <a:rPr lang="en-AU" sz="3600" u="sng" dirty="0">
                <a:solidFill>
                  <a:srgbClr val="002060"/>
                </a:solidFill>
                <a:latin typeface="Arial" panose="020B0604020202020204" pitchFamily="34" charset="0"/>
                <a:cs typeface="Arial" panose="020B0604020202020204" pitchFamily="34" charset="0"/>
              </a:rPr>
              <a:t>All individuals with a new diagnosis of hypertension</a:t>
            </a:r>
            <a:r>
              <a:rPr lang="en-AU" sz="2800" u="sng" dirty="0">
                <a:solidFill>
                  <a:srgbClr val="002060"/>
                </a:solidFill>
                <a:latin typeface="Arial" panose="020B0604020202020204" pitchFamily="34" charset="0"/>
                <a:cs typeface="Arial" panose="020B0604020202020204" pitchFamily="34" charset="0"/>
              </a:rPr>
              <a:t>:-</a:t>
            </a:r>
            <a:r>
              <a:rPr lang="en-AU" sz="2800" dirty="0">
                <a:latin typeface="Arial" panose="020B0604020202020204" pitchFamily="34" charset="0"/>
                <a:cs typeface="Arial" panose="020B0604020202020204" pitchFamily="34" charset="0"/>
              </a:rPr>
              <a:t> </a:t>
            </a:r>
          </a:p>
          <a:p>
            <a:r>
              <a:rPr lang="en-AU" sz="2400" dirty="0">
                <a:latin typeface="Arial" panose="020B0604020202020204" pitchFamily="34" charset="0"/>
                <a:cs typeface="Arial" panose="020B0604020202020204" pitchFamily="34" charset="0"/>
              </a:rPr>
              <a:t>apart from thorough history (</a:t>
            </a:r>
            <a:r>
              <a:rPr lang="en-AU" sz="2400" u="sng" dirty="0">
                <a:latin typeface="Arial" panose="020B0604020202020204" pitchFamily="34" charset="0"/>
                <a:cs typeface="Arial" panose="020B0604020202020204" pitchFamily="34" charset="0"/>
              </a:rPr>
              <a:t>including brief OSA questionnaire</a:t>
            </a:r>
            <a:r>
              <a:rPr lang="en-AU" sz="2400" dirty="0">
                <a:latin typeface="Arial" panose="020B0604020202020204" pitchFamily="34" charset="0"/>
                <a:cs typeface="Arial" panose="020B0604020202020204" pitchFamily="34" charset="0"/>
              </a:rPr>
              <a:t>) and physical examination should have </a:t>
            </a:r>
          </a:p>
          <a:p>
            <a:endParaRPr lang="en-AU"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sz="2400" dirty="0">
                <a:latin typeface="Arial" panose="020B0604020202020204" pitchFamily="34" charset="0"/>
                <a:cs typeface="Arial" panose="020B0604020202020204" pitchFamily="34" charset="0"/>
              </a:rPr>
              <a:t>FBC</a:t>
            </a:r>
          </a:p>
          <a:p>
            <a:pPr marL="342900" indent="-342900">
              <a:buFont typeface="Arial" panose="020B0604020202020204" pitchFamily="34" charset="0"/>
              <a:buChar char="•"/>
            </a:pPr>
            <a:r>
              <a:rPr lang="en-AU" sz="2400" dirty="0">
                <a:latin typeface="Arial" panose="020B0604020202020204" pitchFamily="34" charset="0"/>
                <a:cs typeface="Arial" panose="020B0604020202020204" pitchFamily="34" charset="0"/>
              </a:rPr>
              <a:t>Creatinine, sodium, potassium</a:t>
            </a:r>
          </a:p>
          <a:p>
            <a:pPr marL="342900" indent="-342900">
              <a:buFont typeface="Arial" panose="020B0604020202020204" pitchFamily="34" charset="0"/>
              <a:buChar char="•"/>
            </a:pPr>
            <a:r>
              <a:rPr lang="en-AU" sz="2400" dirty="0">
                <a:latin typeface="Arial" panose="020B0604020202020204" pitchFamily="34" charset="0"/>
                <a:cs typeface="Arial" panose="020B0604020202020204" pitchFamily="34" charset="0"/>
              </a:rPr>
              <a:t>Calcium, albumin</a:t>
            </a:r>
          </a:p>
          <a:p>
            <a:pPr marL="342900" indent="-342900">
              <a:buFont typeface="Arial" panose="020B0604020202020204" pitchFamily="34" charset="0"/>
              <a:buChar char="•"/>
            </a:pPr>
            <a:r>
              <a:rPr lang="en-AU" sz="2400" dirty="0">
                <a:latin typeface="Arial" panose="020B0604020202020204" pitchFamily="34" charset="0"/>
                <a:cs typeface="Arial" panose="020B0604020202020204" pitchFamily="34" charset="0"/>
              </a:rPr>
              <a:t>HbA1c</a:t>
            </a:r>
          </a:p>
          <a:p>
            <a:pPr marL="342900" indent="-342900">
              <a:buFont typeface="Arial" panose="020B0604020202020204" pitchFamily="34" charset="0"/>
              <a:buChar char="•"/>
            </a:pPr>
            <a:r>
              <a:rPr lang="en-AU" sz="2400" dirty="0">
                <a:latin typeface="Arial" panose="020B0604020202020204" pitchFamily="34" charset="0"/>
                <a:cs typeface="Arial" panose="020B0604020202020204" pitchFamily="34" charset="0"/>
              </a:rPr>
              <a:t>Fasting lipids</a:t>
            </a:r>
          </a:p>
          <a:p>
            <a:pPr marL="342900" indent="-342900">
              <a:buFont typeface="Arial" panose="020B0604020202020204" pitchFamily="34" charset="0"/>
              <a:buChar char="•"/>
            </a:pPr>
            <a:r>
              <a:rPr lang="en-AU" sz="2400" dirty="0">
                <a:latin typeface="Arial" panose="020B0604020202020204" pitchFamily="34" charset="0"/>
                <a:cs typeface="Arial" panose="020B0604020202020204" pitchFamily="34" charset="0"/>
              </a:rPr>
              <a:t>TSH</a:t>
            </a:r>
          </a:p>
          <a:p>
            <a:pPr marL="342900" indent="-342900">
              <a:buFont typeface="Arial" panose="020B0604020202020204" pitchFamily="34" charset="0"/>
              <a:buChar char="•"/>
            </a:pPr>
            <a:r>
              <a:rPr lang="en-AU" sz="2400" dirty="0">
                <a:latin typeface="Arial" panose="020B0604020202020204" pitchFamily="34" charset="0"/>
                <a:cs typeface="Arial" panose="020B0604020202020204" pitchFamily="34" charset="0"/>
              </a:rPr>
              <a:t>Urine ACR </a:t>
            </a:r>
          </a:p>
          <a:p>
            <a:pPr marL="342900" indent="-342900">
              <a:buFont typeface="Arial" panose="020B0604020202020204" pitchFamily="34" charset="0"/>
              <a:buChar char="•"/>
            </a:pPr>
            <a:r>
              <a:rPr lang="en-AU" sz="2400" dirty="0">
                <a:latin typeface="Arial" panose="020B0604020202020204" pitchFamily="34" charset="0"/>
                <a:cs typeface="Arial" panose="020B0604020202020204" pitchFamily="34" charset="0"/>
              </a:rPr>
              <a:t>Urine microscopy</a:t>
            </a:r>
          </a:p>
          <a:p>
            <a:pPr marL="342900" indent="-342900">
              <a:buFont typeface="Arial" panose="020B0604020202020204" pitchFamily="34" charset="0"/>
              <a:buChar char="•"/>
            </a:pPr>
            <a:r>
              <a:rPr lang="en-AU" sz="2400" dirty="0">
                <a:latin typeface="Arial" panose="020B0604020202020204" pitchFamily="34" charset="0"/>
                <a:cs typeface="Arial" panose="020B0604020202020204" pitchFamily="34" charset="0"/>
              </a:rPr>
              <a:t>12-lead ECG</a:t>
            </a:r>
          </a:p>
          <a:p>
            <a:pPr marL="342900" indent="-342900">
              <a:buFont typeface="Arial" panose="020B0604020202020204" pitchFamily="34" charset="0"/>
              <a:buChar char="•"/>
            </a:pPr>
            <a:r>
              <a:rPr lang="en-AU" sz="2400" dirty="0">
                <a:solidFill>
                  <a:srgbClr val="FF0000"/>
                </a:solidFill>
                <a:latin typeface="Arial" panose="020B0604020202020204" pitchFamily="34" charset="0"/>
                <a:cs typeface="Arial" panose="020B0604020202020204" pitchFamily="34" charset="0"/>
              </a:rPr>
              <a:t>Renin and aldosterone</a:t>
            </a:r>
            <a:endParaRPr lang="en-NZ"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3475613"/>
      </p:ext>
    </p:extLst>
  </p:cSld>
  <p:clrMapOvr>
    <a:masterClrMapping/>
  </p:clrMapOvr>
  <mc:AlternateContent xmlns:mc="http://schemas.openxmlformats.org/markup-compatibility/2006" xmlns:p14="http://schemas.microsoft.com/office/powerpoint/2010/main">
    <mc:Choice Requires="p14">
      <p:transition spd="slow" p14:dur="2000" advTm="37216"/>
    </mc:Choice>
    <mc:Fallback xmlns="">
      <p:transition spd="slow" advTm="37216"/>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E3F39D-E28A-4B78-9C07-7ABF844A169F}"/>
              </a:ext>
            </a:extLst>
          </p:cNvPr>
          <p:cNvPicPr>
            <a:picLocks noChangeAspect="1"/>
          </p:cNvPicPr>
          <p:nvPr/>
        </p:nvPicPr>
        <p:blipFill>
          <a:blip r:embed="rId2"/>
          <a:stretch>
            <a:fillRect/>
          </a:stretch>
        </p:blipFill>
        <p:spPr>
          <a:xfrm>
            <a:off x="0" y="1673"/>
            <a:ext cx="12192000" cy="6854653"/>
          </a:xfrm>
          <a:prstGeom prst="rect">
            <a:avLst/>
          </a:prstGeom>
        </p:spPr>
      </p:pic>
    </p:spTree>
    <p:extLst>
      <p:ext uri="{BB962C8B-B14F-4D97-AF65-F5344CB8AC3E}">
        <p14:creationId xmlns:p14="http://schemas.microsoft.com/office/powerpoint/2010/main" val="2370442568"/>
      </p:ext>
    </p:extLst>
  </p:cSld>
  <p:clrMapOvr>
    <a:masterClrMapping/>
  </p:clrMapOvr>
  <mc:AlternateContent xmlns:mc="http://schemas.openxmlformats.org/markup-compatibility/2006" xmlns:p14="http://schemas.microsoft.com/office/powerpoint/2010/main">
    <mc:Choice Requires="p14">
      <p:transition spd="slow" p14:dur="2000" advTm="27152"/>
    </mc:Choice>
    <mc:Fallback xmlns="">
      <p:transition spd="slow" advTm="27152"/>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a:extLst>
              <a:ext uri="{FF2B5EF4-FFF2-40B4-BE49-F238E27FC236}">
                <a16:creationId xmlns:a16="http://schemas.microsoft.com/office/drawing/2014/main" id="{9E45A8EF-6A14-4B1F-8FC6-A97520FA8017}"/>
              </a:ext>
            </a:extLst>
          </p:cNvPr>
          <p:cNvGraphicFramePr>
            <a:graphicFrameLocks noGrp="1"/>
          </p:cNvGraphicFramePr>
          <p:nvPr>
            <p:ph idx="1"/>
            <p:extLst>
              <p:ext uri="{D42A27DB-BD31-4B8C-83A1-F6EECF244321}">
                <p14:modId xmlns:p14="http://schemas.microsoft.com/office/powerpoint/2010/main" val="555429108"/>
              </p:ext>
            </p:extLst>
          </p:nvPr>
        </p:nvGraphicFramePr>
        <p:xfrm>
          <a:off x="1076739" y="1371600"/>
          <a:ext cx="10515600" cy="411480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3924250882"/>
                    </a:ext>
                  </a:extLst>
                </a:gridCol>
                <a:gridCol w="5257800">
                  <a:extLst>
                    <a:ext uri="{9D8B030D-6E8A-4147-A177-3AD203B41FA5}">
                      <a16:colId xmlns:a16="http://schemas.microsoft.com/office/drawing/2014/main" val="3251089211"/>
                    </a:ext>
                  </a:extLst>
                </a:gridCol>
              </a:tblGrid>
              <a:tr h="370840">
                <a:tc>
                  <a:txBody>
                    <a:bodyPr/>
                    <a:lstStyle/>
                    <a:p>
                      <a:endParaRPr lang="en-NZ" sz="4000" dirty="0">
                        <a:latin typeface="Arial" panose="020B0604020202020204" pitchFamily="34" charset="0"/>
                        <a:cs typeface="Arial" panose="020B0604020202020204" pitchFamily="34" charset="0"/>
                      </a:endParaRPr>
                    </a:p>
                  </a:txBody>
                  <a:tcPr/>
                </a:tc>
                <a:tc>
                  <a:txBody>
                    <a:bodyPr/>
                    <a:lstStyle/>
                    <a:p>
                      <a:r>
                        <a:rPr lang="en-NZ" sz="4000" dirty="0">
                          <a:latin typeface="Arial" panose="020B0604020202020204" pitchFamily="34" charset="0"/>
                          <a:cs typeface="Arial" panose="020B0604020202020204" pitchFamily="34" charset="0"/>
                        </a:rPr>
                        <a:t>Adjusted odds ratio</a:t>
                      </a:r>
                    </a:p>
                  </a:txBody>
                  <a:tcPr/>
                </a:tc>
                <a:extLst>
                  <a:ext uri="{0D108BD9-81ED-4DB2-BD59-A6C34878D82A}">
                    <a16:rowId xmlns:a16="http://schemas.microsoft.com/office/drawing/2014/main" val="1425377535"/>
                  </a:ext>
                </a:extLst>
              </a:tr>
              <a:tr h="370840">
                <a:tc>
                  <a:txBody>
                    <a:bodyPr/>
                    <a:lstStyle/>
                    <a:p>
                      <a:r>
                        <a:rPr lang="en-NZ" sz="4000" dirty="0">
                          <a:latin typeface="Arial" panose="020B0604020202020204" pitchFamily="34" charset="0"/>
                          <a:cs typeface="Arial" panose="020B0604020202020204" pitchFamily="34" charset="0"/>
                        </a:rPr>
                        <a:t>Atrial fibrillation</a:t>
                      </a:r>
                    </a:p>
                  </a:txBody>
                  <a:tcPr/>
                </a:tc>
                <a:tc>
                  <a:txBody>
                    <a:bodyPr/>
                    <a:lstStyle/>
                    <a:p>
                      <a:r>
                        <a:rPr lang="en-NZ" sz="4000" dirty="0">
                          <a:latin typeface="Arial" panose="020B0604020202020204" pitchFamily="34" charset="0"/>
                          <a:cs typeface="Arial" panose="020B0604020202020204" pitchFamily="34" charset="0"/>
                        </a:rPr>
                        <a:t>5.0</a:t>
                      </a:r>
                    </a:p>
                  </a:txBody>
                  <a:tcPr/>
                </a:tc>
                <a:extLst>
                  <a:ext uri="{0D108BD9-81ED-4DB2-BD59-A6C34878D82A}">
                    <a16:rowId xmlns:a16="http://schemas.microsoft.com/office/drawing/2014/main" val="1695714548"/>
                  </a:ext>
                </a:extLst>
              </a:tr>
              <a:tr h="370840">
                <a:tc>
                  <a:txBody>
                    <a:bodyPr/>
                    <a:lstStyle/>
                    <a:p>
                      <a:r>
                        <a:rPr lang="en-NZ" sz="4000" dirty="0">
                          <a:latin typeface="Arial" panose="020B0604020202020204" pitchFamily="34" charset="0"/>
                          <a:cs typeface="Arial" panose="020B0604020202020204" pitchFamily="34" charset="0"/>
                        </a:rPr>
                        <a:t>Heart failure</a:t>
                      </a:r>
                    </a:p>
                  </a:txBody>
                  <a:tcPr/>
                </a:tc>
                <a:tc>
                  <a:txBody>
                    <a:bodyPr/>
                    <a:lstStyle/>
                    <a:p>
                      <a:r>
                        <a:rPr lang="en-NZ" sz="4000" dirty="0">
                          <a:latin typeface="Arial" panose="020B0604020202020204" pitchFamily="34" charset="0"/>
                          <a:cs typeface="Arial" panose="020B0604020202020204" pitchFamily="34" charset="0"/>
                        </a:rPr>
                        <a:t>2.9</a:t>
                      </a:r>
                    </a:p>
                  </a:txBody>
                  <a:tcPr/>
                </a:tc>
                <a:extLst>
                  <a:ext uri="{0D108BD9-81ED-4DB2-BD59-A6C34878D82A}">
                    <a16:rowId xmlns:a16="http://schemas.microsoft.com/office/drawing/2014/main" val="713104697"/>
                  </a:ext>
                </a:extLst>
              </a:tr>
              <a:tr h="370840">
                <a:tc>
                  <a:txBody>
                    <a:bodyPr/>
                    <a:lstStyle/>
                    <a:p>
                      <a:r>
                        <a:rPr lang="en-NZ" sz="4000" dirty="0">
                          <a:latin typeface="Arial" panose="020B0604020202020204" pitchFamily="34" charset="0"/>
                          <a:cs typeface="Arial" panose="020B0604020202020204" pitchFamily="34" charset="0"/>
                        </a:rPr>
                        <a:t>Non-fatal MI</a:t>
                      </a:r>
                    </a:p>
                  </a:txBody>
                  <a:tcPr/>
                </a:tc>
                <a:tc>
                  <a:txBody>
                    <a:bodyPr/>
                    <a:lstStyle/>
                    <a:p>
                      <a:r>
                        <a:rPr lang="en-NZ" sz="4000" dirty="0">
                          <a:latin typeface="Arial" panose="020B0604020202020204" pitchFamily="34" charset="0"/>
                          <a:cs typeface="Arial" panose="020B0604020202020204" pitchFamily="34" charset="0"/>
                        </a:rPr>
                        <a:t>2.6</a:t>
                      </a:r>
                    </a:p>
                  </a:txBody>
                  <a:tcPr/>
                </a:tc>
                <a:extLst>
                  <a:ext uri="{0D108BD9-81ED-4DB2-BD59-A6C34878D82A}">
                    <a16:rowId xmlns:a16="http://schemas.microsoft.com/office/drawing/2014/main" val="4263324942"/>
                  </a:ext>
                </a:extLst>
              </a:tr>
              <a:tr h="370840">
                <a:tc>
                  <a:txBody>
                    <a:bodyPr/>
                    <a:lstStyle/>
                    <a:p>
                      <a:r>
                        <a:rPr lang="en-NZ" sz="4000" dirty="0">
                          <a:latin typeface="Arial" panose="020B0604020202020204" pitchFamily="34" charset="0"/>
                          <a:cs typeface="Arial" panose="020B0604020202020204" pitchFamily="34" charset="0"/>
                        </a:rPr>
                        <a:t>Coronary artery disease</a:t>
                      </a:r>
                    </a:p>
                  </a:txBody>
                  <a:tcPr/>
                </a:tc>
                <a:tc>
                  <a:txBody>
                    <a:bodyPr/>
                    <a:lstStyle/>
                    <a:p>
                      <a:r>
                        <a:rPr lang="en-NZ" sz="4000" dirty="0">
                          <a:latin typeface="Arial" panose="020B0604020202020204" pitchFamily="34" charset="0"/>
                          <a:cs typeface="Arial" panose="020B0604020202020204" pitchFamily="34" charset="0"/>
                        </a:rPr>
                        <a:t>1.9</a:t>
                      </a:r>
                    </a:p>
                  </a:txBody>
                  <a:tcPr/>
                </a:tc>
                <a:extLst>
                  <a:ext uri="{0D108BD9-81ED-4DB2-BD59-A6C34878D82A}">
                    <a16:rowId xmlns:a16="http://schemas.microsoft.com/office/drawing/2014/main" val="306262555"/>
                  </a:ext>
                </a:extLst>
              </a:tr>
            </a:tbl>
          </a:graphicData>
        </a:graphic>
      </p:graphicFrame>
    </p:spTree>
    <p:extLst>
      <p:ext uri="{BB962C8B-B14F-4D97-AF65-F5344CB8AC3E}">
        <p14:creationId xmlns:p14="http://schemas.microsoft.com/office/powerpoint/2010/main" val="602948280"/>
      </p:ext>
    </p:extLst>
  </p:cSld>
  <p:clrMapOvr>
    <a:masterClrMapping/>
  </p:clrMapOvr>
  <mc:AlternateContent xmlns:mc="http://schemas.openxmlformats.org/markup-compatibility/2006" xmlns:p14="http://schemas.microsoft.com/office/powerpoint/2010/main">
    <mc:Choice Requires="p14">
      <p:transition spd="slow" p14:dur="2000" advTm="61814"/>
    </mc:Choice>
    <mc:Fallback xmlns="">
      <p:transition spd="slow" advTm="61814"/>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5CAF09C-2116-4454-85AC-748B87F86104}"/>
              </a:ext>
            </a:extLst>
          </p:cNvPr>
          <p:cNvSpPr txBox="1"/>
          <p:nvPr/>
        </p:nvSpPr>
        <p:spPr>
          <a:xfrm>
            <a:off x="1478844" y="0"/>
            <a:ext cx="7642578" cy="369332"/>
          </a:xfrm>
          <a:prstGeom prst="rect">
            <a:avLst/>
          </a:prstGeom>
          <a:noFill/>
        </p:spPr>
        <p:txBody>
          <a:bodyPr wrap="square" rtlCol="0">
            <a:spAutoFit/>
          </a:bodyPr>
          <a:lstStyle/>
          <a:p>
            <a:endParaRPr lang="en-NZ" dirty="0"/>
          </a:p>
        </p:txBody>
      </p:sp>
      <p:sp>
        <p:nvSpPr>
          <p:cNvPr id="2" name="TextBox 1">
            <a:extLst>
              <a:ext uri="{FF2B5EF4-FFF2-40B4-BE49-F238E27FC236}">
                <a16:creationId xmlns:a16="http://schemas.microsoft.com/office/drawing/2014/main" id="{ECC138D8-01A4-4463-9198-08C74E6A303A}"/>
              </a:ext>
            </a:extLst>
          </p:cNvPr>
          <p:cNvSpPr txBox="1"/>
          <p:nvPr/>
        </p:nvSpPr>
        <p:spPr>
          <a:xfrm>
            <a:off x="1355277" y="2660821"/>
            <a:ext cx="9782280" cy="830997"/>
          </a:xfrm>
          <a:prstGeom prst="rect">
            <a:avLst/>
          </a:prstGeom>
          <a:noFill/>
        </p:spPr>
        <p:txBody>
          <a:bodyPr wrap="square" rtlCol="0">
            <a:spAutoFit/>
          </a:bodyPr>
          <a:lstStyle/>
          <a:p>
            <a:r>
              <a:rPr lang="en-AU" sz="4800" b="1" dirty="0">
                <a:solidFill>
                  <a:schemeClr val="accent1">
                    <a:lumMod val="75000"/>
                  </a:schemeClr>
                </a:solidFill>
                <a:latin typeface="Arial Black" panose="020B0A04020102020204" pitchFamily="34" charset="0"/>
              </a:rPr>
              <a:t>Pharmacological Treatment</a:t>
            </a:r>
            <a:endParaRPr lang="en-NZ" sz="4800" b="1" dirty="0">
              <a:solidFill>
                <a:schemeClr val="accent1">
                  <a:lumMod val="75000"/>
                </a:schemeClr>
              </a:solidFill>
              <a:latin typeface="Arial Black" panose="020B0A04020102020204" pitchFamily="34" charset="0"/>
            </a:endParaRPr>
          </a:p>
        </p:txBody>
      </p:sp>
    </p:spTree>
    <p:extLst>
      <p:ext uri="{BB962C8B-B14F-4D97-AF65-F5344CB8AC3E}">
        <p14:creationId xmlns:p14="http://schemas.microsoft.com/office/powerpoint/2010/main" val="2941987133"/>
      </p:ext>
    </p:extLst>
  </p:cSld>
  <p:clrMapOvr>
    <a:masterClrMapping/>
  </p:clrMapOvr>
  <mc:AlternateContent xmlns:mc="http://schemas.openxmlformats.org/markup-compatibility/2006" xmlns:p14="http://schemas.microsoft.com/office/powerpoint/2010/main">
    <mc:Choice Requires="p14">
      <p:transition spd="slow" p14:dur="2000" advTm="2266"/>
    </mc:Choice>
    <mc:Fallback xmlns="">
      <p:transition spd="slow" advTm="226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8569C42-204B-434F-9D65-CE0A267BAE6D}"/>
              </a:ext>
            </a:extLst>
          </p:cNvPr>
          <p:cNvSpPr txBox="1"/>
          <p:nvPr/>
        </p:nvSpPr>
        <p:spPr>
          <a:xfrm>
            <a:off x="955588" y="832021"/>
            <a:ext cx="9893643" cy="5078313"/>
          </a:xfrm>
          <a:prstGeom prst="rect">
            <a:avLst/>
          </a:prstGeom>
          <a:noFill/>
        </p:spPr>
        <p:txBody>
          <a:bodyPr wrap="square" rtlCol="0">
            <a:spAutoFit/>
          </a:bodyPr>
          <a:lstStyle/>
          <a:p>
            <a:pPr marL="571500" indent="-571500">
              <a:buFont typeface="Arial" panose="020B0604020202020204" pitchFamily="34" charset="0"/>
              <a:buChar char="•"/>
            </a:pPr>
            <a:r>
              <a:rPr lang="en-AU" sz="3600" dirty="0">
                <a:latin typeface="Arial" panose="020B0604020202020204" pitchFamily="34" charset="0"/>
                <a:cs typeface="Arial" panose="020B0604020202020204" pitchFamily="34" charset="0"/>
              </a:rPr>
              <a:t>All but 30% of patients with Stage 1 hypertension require </a:t>
            </a:r>
            <a:r>
              <a:rPr lang="en-AU" sz="3600" dirty="0">
                <a:solidFill>
                  <a:srgbClr val="C00000"/>
                </a:solidFill>
                <a:latin typeface="Arial" panose="020B0604020202020204" pitchFamily="34" charset="0"/>
                <a:cs typeface="Arial" panose="020B0604020202020204" pitchFamily="34" charset="0"/>
              </a:rPr>
              <a:t>minimum 2 drugs </a:t>
            </a:r>
            <a:r>
              <a:rPr lang="en-AU" sz="3600" dirty="0">
                <a:latin typeface="Arial" panose="020B0604020202020204" pitchFamily="34" charset="0"/>
                <a:cs typeface="Arial" panose="020B0604020202020204" pitchFamily="34" charset="0"/>
              </a:rPr>
              <a:t>to achieve target BP</a:t>
            </a:r>
          </a:p>
          <a:p>
            <a:pPr marL="571500" indent="-571500">
              <a:buFont typeface="Arial" panose="020B0604020202020204" pitchFamily="34" charset="0"/>
              <a:buChar char="•"/>
            </a:pPr>
            <a:endParaRPr lang="en-AU" sz="3600"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AU" sz="3600" dirty="0">
                <a:latin typeface="Arial" panose="020B0604020202020204" pitchFamily="34" charset="0"/>
                <a:cs typeface="Arial" panose="020B0604020202020204" pitchFamily="34" charset="0"/>
              </a:rPr>
              <a:t>Start  patients whose baseline SBP &gt; 10mmHg above target on </a:t>
            </a:r>
            <a:r>
              <a:rPr lang="en-AU" sz="3600" dirty="0">
                <a:solidFill>
                  <a:srgbClr val="C00000"/>
                </a:solidFill>
                <a:latin typeface="Arial" panose="020B0604020202020204" pitchFamily="34" charset="0"/>
                <a:cs typeface="Arial" panose="020B0604020202020204" pitchFamily="34" charset="0"/>
              </a:rPr>
              <a:t>2 drug combination</a:t>
            </a:r>
          </a:p>
          <a:p>
            <a:pPr marL="571500" indent="-571500">
              <a:buFont typeface="Arial" panose="020B0604020202020204" pitchFamily="34" charset="0"/>
              <a:buChar char="•"/>
            </a:pPr>
            <a:endParaRPr lang="en-AU" sz="3600"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AU" sz="3600" dirty="0">
                <a:latin typeface="Arial" panose="020B0604020202020204" pitchFamily="34" charset="0"/>
                <a:cs typeface="Arial" panose="020B0604020202020204" pitchFamily="34" charset="0"/>
              </a:rPr>
              <a:t>Combinations should be </a:t>
            </a:r>
            <a:r>
              <a:rPr lang="en-AU" sz="3600" u="sng" dirty="0">
                <a:latin typeface="Arial" panose="020B0604020202020204" pitchFamily="34" charset="0"/>
                <a:cs typeface="Arial" panose="020B0604020202020204" pitchFamily="34" charset="0"/>
              </a:rPr>
              <a:t>complementary</a:t>
            </a:r>
            <a:endParaRPr lang="en-NZ" sz="3600" u="sng"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466752215"/>
      </p:ext>
    </p:extLst>
  </p:cSld>
  <p:clrMapOvr>
    <a:masterClrMapping/>
  </p:clrMapOvr>
  <mc:AlternateContent xmlns:mc="http://schemas.openxmlformats.org/markup-compatibility/2006" xmlns:p14="http://schemas.microsoft.com/office/powerpoint/2010/main">
    <mc:Choice Requires="p14">
      <p:transition spd="slow" p14:dur="2000" advTm="39633"/>
    </mc:Choice>
    <mc:Fallback xmlns="">
      <p:transition spd="slow" advTm="3963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456B4-80E8-4837-B2D5-23F9D4D3B4A5}"/>
              </a:ext>
            </a:extLst>
          </p:cNvPr>
          <p:cNvSpPr>
            <a:spLocks noGrp="1"/>
          </p:cNvSpPr>
          <p:nvPr>
            <p:ph type="title"/>
          </p:nvPr>
        </p:nvSpPr>
        <p:spPr>
          <a:xfrm>
            <a:off x="714632" y="523170"/>
            <a:ext cx="10639168" cy="1325563"/>
          </a:xfrm>
        </p:spPr>
        <p:txBody>
          <a:bodyPr>
            <a:normAutofit/>
          </a:bodyPr>
          <a:lstStyle/>
          <a:p>
            <a:r>
              <a:rPr lang="en-AU" sz="4000" dirty="0">
                <a:solidFill>
                  <a:srgbClr val="0070C0"/>
                </a:solidFill>
                <a:latin typeface="Arial" panose="020B0604020202020204" pitchFamily="34" charset="0"/>
                <a:cs typeface="Arial" panose="020B0604020202020204" pitchFamily="34" charset="0"/>
              </a:rPr>
              <a:t>Complementary </a:t>
            </a:r>
            <a:r>
              <a:rPr lang="en-AU" sz="4000" dirty="0">
                <a:latin typeface="Arial" panose="020B0604020202020204" pitchFamily="34" charset="0"/>
                <a:cs typeface="Arial" panose="020B0604020202020204" pitchFamily="34" charset="0"/>
              </a:rPr>
              <a:t>            </a:t>
            </a:r>
            <a:r>
              <a:rPr lang="en-AU" sz="4000" dirty="0">
                <a:solidFill>
                  <a:schemeClr val="accent2">
                    <a:lumMod val="75000"/>
                  </a:schemeClr>
                </a:solidFill>
                <a:latin typeface="Arial" panose="020B0604020202020204" pitchFamily="34" charset="0"/>
                <a:cs typeface="Arial" panose="020B0604020202020204" pitchFamily="34" charset="0"/>
              </a:rPr>
              <a:t>Non-complementary</a:t>
            </a:r>
            <a:endParaRPr lang="en-NZ" sz="4000" dirty="0">
              <a:solidFill>
                <a:schemeClr val="accent2">
                  <a:lumMod val="75000"/>
                </a:schemeClr>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5FF03FBA-EC00-42B2-99B1-FEBAA64EC547}"/>
              </a:ext>
            </a:extLst>
          </p:cNvPr>
          <p:cNvSpPr>
            <a:spLocks noGrp="1"/>
          </p:cNvSpPr>
          <p:nvPr>
            <p:ph sz="half" idx="1"/>
          </p:nvPr>
        </p:nvSpPr>
        <p:spPr>
          <a:xfrm>
            <a:off x="714632" y="2040644"/>
            <a:ext cx="4763530" cy="3795712"/>
          </a:xfrm>
        </p:spPr>
        <p:txBody>
          <a:bodyPr>
            <a:normAutofit fontScale="92500"/>
          </a:bodyPr>
          <a:lstStyle/>
          <a:p>
            <a:r>
              <a:rPr lang="en-AU" sz="3200" dirty="0">
                <a:latin typeface="Arial" panose="020B0604020202020204" pitchFamily="34" charset="0"/>
                <a:cs typeface="Arial" panose="020B0604020202020204" pitchFamily="34" charset="0"/>
              </a:rPr>
              <a:t>ACE or ARB + CCB</a:t>
            </a:r>
          </a:p>
          <a:p>
            <a:r>
              <a:rPr lang="en-AU" sz="3200" dirty="0">
                <a:latin typeface="Arial" panose="020B0604020202020204" pitchFamily="34" charset="0"/>
                <a:cs typeface="Arial" panose="020B0604020202020204" pitchFamily="34" charset="0"/>
              </a:rPr>
              <a:t>ACE or ARB + thiazide</a:t>
            </a:r>
          </a:p>
          <a:p>
            <a:r>
              <a:rPr lang="en-AU" sz="3200" dirty="0">
                <a:latin typeface="Arial" panose="020B0604020202020204" pitchFamily="34" charset="0"/>
                <a:cs typeface="Arial" panose="020B0604020202020204" pitchFamily="34" charset="0"/>
              </a:rPr>
              <a:t>Bioavailable beta blocker + alpha blocker</a:t>
            </a:r>
          </a:p>
          <a:p>
            <a:r>
              <a:rPr lang="en-AU" sz="3200" dirty="0">
                <a:latin typeface="Arial" panose="020B0604020202020204" pitchFamily="34" charset="0"/>
                <a:cs typeface="Arial" panose="020B0604020202020204" pitchFamily="34" charset="0"/>
              </a:rPr>
              <a:t>Thiazide + amiloride</a:t>
            </a:r>
          </a:p>
          <a:p>
            <a:r>
              <a:rPr lang="en-AU" sz="3200" dirty="0">
                <a:latin typeface="Arial" panose="020B0604020202020204" pitchFamily="34" charset="0"/>
                <a:cs typeface="Arial" panose="020B0604020202020204" pitchFamily="34" charset="0"/>
              </a:rPr>
              <a:t>(Beta blocker + thiazide)</a:t>
            </a:r>
            <a:endParaRPr lang="en-NZ" sz="3200" dirty="0">
              <a:latin typeface="Arial" panose="020B060402020202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959A1A83-A883-412B-B437-05AF22703D8D}"/>
              </a:ext>
            </a:extLst>
          </p:cNvPr>
          <p:cNvSpPr>
            <a:spLocks noGrp="1"/>
          </p:cNvSpPr>
          <p:nvPr>
            <p:ph sz="half" idx="2"/>
          </p:nvPr>
        </p:nvSpPr>
        <p:spPr>
          <a:xfrm>
            <a:off x="6295768" y="2026710"/>
            <a:ext cx="5181600" cy="2359197"/>
          </a:xfrm>
        </p:spPr>
        <p:txBody>
          <a:bodyPr>
            <a:normAutofit fontScale="92500"/>
          </a:bodyPr>
          <a:lstStyle/>
          <a:p>
            <a:r>
              <a:rPr lang="en-AU" sz="3200" dirty="0">
                <a:latin typeface="Arial" panose="020B0604020202020204" pitchFamily="34" charset="0"/>
                <a:cs typeface="Arial" panose="020B0604020202020204" pitchFamily="34" charset="0"/>
              </a:rPr>
              <a:t>ACE + ARB</a:t>
            </a:r>
          </a:p>
          <a:p>
            <a:r>
              <a:rPr lang="en-AU" sz="3200" dirty="0">
                <a:latin typeface="Arial" panose="020B0604020202020204" pitchFamily="34" charset="0"/>
                <a:cs typeface="Arial" panose="020B0604020202020204" pitchFamily="34" charset="0"/>
              </a:rPr>
              <a:t>ACE or ARB + beta blocker</a:t>
            </a:r>
          </a:p>
          <a:p>
            <a:r>
              <a:rPr lang="en-AU" sz="3200" dirty="0">
                <a:latin typeface="Arial" panose="020B0604020202020204" pitchFamily="34" charset="0"/>
                <a:cs typeface="Arial" panose="020B0604020202020204" pitchFamily="34" charset="0"/>
              </a:rPr>
              <a:t>CCB + thiazide</a:t>
            </a:r>
          </a:p>
          <a:p>
            <a:r>
              <a:rPr lang="en-AU" sz="3200" dirty="0">
                <a:latin typeface="Arial" panose="020B0604020202020204" pitchFamily="34" charset="0"/>
                <a:cs typeface="Arial" panose="020B0604020202020204" pitchFamily="34" charset="0"/>
              </a:rPr>
              <a:t>DHP + non-DHP CCB</a:t>
            </a:r>
          </a:p>
          <a:p>
            <a:endParaRPr lang="en-NZ"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0694156"/>
      </p:ext>
    </p:extLst>
  </p:cSld>
  <p:clrMapOvr>
    <a:masterClrMapping/>
  </p:clrMapOvr>
  <mc:AlternateContent xmlns:mc="http://schemas.openxmlformats.org/markup-compatibility/2006" xmlns:p14="http://schemas.microsoft.com/office/powerpoint/2010/main">
    <mc:Choice Requires="p14">
      <p:transition spd="slow" p14:dur="2000" advTm="76284"/>
    </mc:Choice>
    <mc:Fallback xmlns="">
      <p:transition spd="slow" advTm="76284"/>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430C438-4D6C-4524-A105-8D40C3FC1359}"/>
              </a:ext>
            </a:extLst>
          </p:cNvPr>
          <p:cNvSpPr txBox="1"/>
          <p:nvPr/>
        </p:nvSpPr>
        <p:spPr>
          <a:xfrm>
            <a:off x="1095632" y="1812324"/>
            <a:ext cx="10445579" cy="2862322"/>
          </a:xfrm>
          <a:prstGeom prst="rect">
            <a:avLst/>
          </a:prstGeom>
          <a:noFill/>
        </p:spPr>
        <p:txBody>
          <a:bodyPr wrap="square" rtlCol="0">
            <a:spAutoFit/>
          </a:bodyPr>
          <a:lstStyle/>
          <a:p>
            <a:pPr algn="ctr"/>
            <a:r>
              <a:rPr lang="en-AU" sz="6000" dirty="0">
                <a:latin typeface="Arial" panose="020B0604020202020204" pitchFamily="34" charset="0"/>
                <a:cs typeface="Arial" panose="020B0604020202020204" pitchFamily="34" charset="0"/>
              </a:rPr>
              <a:t>NZ’s favourite Antihypertensive drugs and Combinations:-</a:t>
            </a:r>
            <a:endParaRPr lang="en-NZ" sz="6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91211765"/>
      </p:ext>
    </p:extLst>
  </p:cSld>
  <p:clrMapOvr>
    <a:masterClrMapping/>
  </p:clrMapOvr>
  <mc:AlternateContent xmlns:mc="http://schemas.openxmlformats.org/markup-compatibility/2006" xmlns:p14="http://schemas.microsoft.com/office/powerpoint/2010/main">
    <mc:Choice Requires="p14">
      <p:transition spd="slow" p14:dur="2000" advTm="1987"/>
    </mc:Choice>
    <mc:Fallback xmlns="">
      <p:transition spd="slow" advTm="1987"/>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16133262-9060-4790-9A2A-1F8DC70FD2EE}"/>
              </a:ext>
            </a:extLst>
          </p:cNvPr>
          <p:cNvSpPr>
            <a:spLocks noChangeArrowheads="1"/>
          </p:cNvSpPr>
          <p:nvPr/>
        </p:nvSpPr>
        <p:spPr bwMode="auto">
          <a:xfrm>
            <a:off x="4432300" y="1915726"/>
            <a:ext cx="4307974"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a16="http://schemas.microsoft.com/office/drawing/2014/main" id="{8F1E7B1F-4135-4A8C-A1CD-EF86CE10B576}"/>
              </a:ext>
            </a:extLst>
          </p:cNvPr>
          <p:cNvGraphicFramePr>
            <a:graphicFrameLocks noGrp="1"/>
          </p:cNvGraphicFramePr>
          <p:nvPr>
            <p:extLst>
              <p:ext uri="{D42A27DB-BD31-4B8C-83A1-F6EECF244321}">
                <p14:modId xmlns:p14="http://schemas.microsoft.com/office/powerpoint/2010/main" val="1266171110"/>
              </p:ext>
            </p:extLst>
          </p:nvPr>
        </p:nvGraphicFramePr>
        <p:xfrm>
          <a:off x="2302933" y="349956"/>
          <a:ext cx="5910996" cy="6134544"/>
        </p:xfrm>
        <a:graphic>
          <a:graphicData uri="http://schemas.openxmlformats.org/drawingml/2006/table">
            <a:tbl>
              <a:tblPr/>
              <a:tblGrid>
                <a:gridCol w="1872970">
                  <a:extLst>
                    <a:ext uri="{9D8B030D-6E8A-4147-A177-3AD203B41FA5}">
                      <a16:colId xmlns:a16="http://schemas.microsoft.com/office/drawing/2014/main" val="3560747821"/>
                    </a:ext>
                  </a:extLst>
                </a:gridCol>
                <a:gridCol w="2143242">
                  <a:extLst>
                    <a:ext uri="{9D8B030D-6E8A-4147-A177-3AD203B41FA5}">
                      <a16:colId xmlns:a16="http://schemas.microsoft.com/office/drawing/2014/main" val="778302219"/>
                    </a:ext>
                  </a:extLst>
                </a:gridCol>
                <a:gridCol w="1894784">
                  <a:extLst>
                    <a:ext uri="{9D8B030D-6E8A-4147-A177-3AD203B41FA5}">
                      <a16:colId xmlns:a16="http://schemas.microsoft.com/office/drawing/2014/main" val="3113304628"/>
                    </a:ext>
                  </a:extLst>
                </a:gridCol>
              </a:tblGrid>
              <a:tr h="221067">
                <a:tc>
                  <a:txBody>
                    <a:bodyPr/>
                    <a:lstStyle/>
                    <a:p>
                      <a:pPr algn="l" fontAlgn="b"/>
                      <a:r>
                        <a:rPr lang="en-NZ" sz="700">
                          <a:effectLst/>
                          <a:latin typeface="Fira"/>
                        </a:rPr>
                        <a:t>Medicine</a:t>
                      </a:r>
                    </a:p>
                  </a:txBody>
                  <a:tcPr marL="45900" marR="45900" marT="45900" marB="45900" anchor="b">
                    <a:lnL>
                      <a:noFill/>
                    </a:lnL>
                    <a:lnR>
                      <a:noFill/>
                    </a:lnR>
                    <a:lnT>
                      <a:noFill/>
                    </a:lnT>
                    <a:lnB>
                      <a:noFill/>
                    </a:lnB>
                  </a:tcPr>
                </a:tc>
                <a:tc>
                  <a:txBody>
                    <a:bodyPr/>
                    <a:lstStyle/>
                    <a:p>
                      <a:pPr algn="l" fontAlgn="b"/>
                      <a:r>
                        <a:rPr lang="en-NZ" sz="700">
                          <a:effectLst/>
                          <a:latin typeface="Fira"/>
                        </a:rPr>
                        <a:t>Prescriptions</a:t>
                      </a:r>
                    </a:p>
                  </a:txBody>
                  <a:tcPr marL="45900" marR="45900" marT="45900" marB="45900" anchor="b">
                    <a:lnL>
                      <a:noFill/>
                    </a:lnL>
                    <a:lnR>
                      <a:noFill/>
                    </a:lnR>
                    <a:lnT>
                      <a:noFill/>
                    </a:lnT>
                    <a:lnB>
                      <a:noFill/>
                    </a:lnB>
                  </a:tcPr>
                </a:tc>
                <a:tc>
                  <a:txBody>
                    <a:bodyPr/>
                    <a:lstStyle/>
                    <a:p>
                      <a:pPr algn="l" fontAlgn="b"/>
                      <a:r>
                        <a:rPr lang="en-NZ" sz="700">
                          <a:effectLst/>
                          <a:latin typeface="Fira"/>
                        </a:rPr>
                        <a:t>Rank</a:t>
                      </a:r>
                    </a:p>
                  </a:txBody>
                  <a:tcPr marL="45900" marR="45900" marT="45900" marB="45900" anchor="b">
                    <a:lnL>
                      <a:noFill/>
                    </a:lnL>
                    <a:lnR>
                      <a:noFill/>
                    </a:lnR>
                    <a:lnT>
                      <a:noFill/>
                    </a:lnT>
                    <a:lnB>
                      <a:noFill/>
                    </a:lnB>
                  </a:tcPr>
                </a:tc>
                <a:extLst>
                  <a:ext uri="{0D108BD9-81ED-4DB2-BD59-A6C34878D82A}">
                    <a16:rowId xmlns:a16="http://schemas.microsoft.com/office/drawing/2014/main" val="1537802889"/>
                  </a:ext>
                </a:extLst>
              </a:tr>
              <a:tr h="266152">
                <a:tc>
                  <a:txBody>
                    <a:bodyPr/>
                    <a:lstStyle/>
                    <a:p>
                      <a:pPr fontAlgn="t"/>
                      <a:r>
                        <a:rPr lang="en-NZ" sz="700">
                          <a:effectLst/>
                        </a:rPr>
                        <a:t>Paracetamol</a:t>
                      </a:r>
                    </a:p>
                  </a:txBody>
                  <a:tcPr marL="45900" marR="45900" marT="45900" marB="45900">
                    <a:lnL>
                      <a:noFill/>
                    </a:lnL>
                    <a:lnR>
                      <a:noFill/>
                    </a:lnR>
                    <a:lnT>
                      <a:noFill/>
                    </a:lnT>
                    <a:lnB w="9525" cap="flat" cmpd="sng" algn="ctr">
                      <a:solidFill>
                        <a:srgbClr val="ABABAB"/>
                      </a:solidFill>
                      <a:prstDash val="solid"/>
                      <a:round/>
                      <a:headEnd type="none" w="med" len="med"/>
                      <a:tailEnd type="none" w="med" len="med"/>
                    </a:lnB>
                  </a:tcPr>
                </a:tc>
                <a:tc>
                  <a:txBody>
                    <a:bodyPr/>
                    <a:lstStyle/>
                    <a:p>
                      <a:pPr algn="r" fontAlgn="t"/>
                      <a:r>
                        <a:rPr lang="en-NZ" sz="700">
                          <a:effectLst/>
                        </a:rPr>
                        <a:t>2,570,000</a:t>
                      </a:r>
                    </a:p>
                  </a:txBody>
                  <a:tcPr marL="45900" marR="45900" marT="45900" marB="45900">
                    <a:lnL>
                      <a:noFill/>
                    </a:lnL>
                    <a:lnR>
                      <a:noFill/>
                    </a:lnR>
                    <a:lnT>
                      <a:noFill/>
                    </a:lnT>
                    <a:lnB w="9525" cap="flat" cmpd="sng" algn="ctr">
                      <a:solidFill>
                        <a:srgbClr val="ABABAB"/>
                      </a:solidFill>
                      <a:prstDash val="solid"/>
                      <a:round/>
                      <a:headEnd type="none" w="med" len="med"/>
                      <a:tailEnd type="none" w="med" len="med"/>
                    </a:lnB>
                  </a:tcPr>
                </a:tc>
                <a:tc>
                  <a:txBody>
                    <a:bodyPr/>
                    <a:lstStyle/>
                    <a:p>
                      <a:pPr algn="r" fontAlgn="t"/>
                      <a:r>
                        <a:rPr lang="en-NZ" sz="700">
                          <a:effectLst/>
                        </a:rPr>
                        <a:t>1</a:t>
                      </a:r>
                    </a:p>
                  </a:txBody>
                  <a:tcPr marL="45900" marR="45900" marT="45900" marB="45900">
                    <a:lnL>
                      <a:noFill/>
                    </a:lnL>
                    <a:lnR>
                      <a:noFill/>
                    </a:lnR>
                    <a:lnT>
                      <a:noFill/>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3866702116"/>
                  </a:ext>
                </a:extLst>
              </a:tr>
              <a:tr h="266152">
                <a:tc>
                  <a:txBody>
                    <a:bodyPr/>
                    <a:lstStyle/>
                    <a:p>
                      <a:pPr fontAlgn="t"/>
                      <a:r>
                        <a:rPr lang="en-NZ" sz="700">
                          <a:effectLst/>
                        </a:rPr>
                        <a:t>Aspirin</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1,320,000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2</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2417744545"/>
                  </a:ext>
                </a:extLst>
              </a:tr>
              <a:tr h="266152">
                <a:tc>
                  <a:txBody>
                    <a:bodyPr/>
                    <a:lstStyle/>
                    <a:p>
                      <a:pPr fontAlgn="t"/>
                      <a:r>
                        <a:rPr lang="en-NZ" sz="700">
                          <a:effectLst/>
                        </a:rPr>
                        <a:t>Omeprazole</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1,260,000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3</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2656293860"/>
                  </a:ext>
                </a:extLst>
              </a:tr>
              <a:tr h="266152">
                <a:tc>
                  <a:txBody>
                    <a:bodyPr/>
                    <a:lstStyle/>
                    <a:p>
                      <a:pPr fontAlgn="t"/>
                      <a:r>
                        <a:rPr lang="en-NZ" sz="700">
                          <a:effectLst/>
                        </a:rPr>
                        <a:t>Amoxicillin</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1,230,000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4</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2084514930"/>
                  </a:ext>
                </a:extLst>
              </a:tr>
              <a:tr h="266152">
                <a:tc>
                  <a:txBody>
                    <a:bodyPr/>
                    <a:lstStyle/>
                    <a:p>
                      <a:pPr fontAlgn="t"/>
                      <a:r>
                        <a:rPr lang="en-NZ" sz="700">
                          <a:effectLst/>
                        </a:rPr>
                        <a:t>Atorvastatin</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1,100,000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5</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36922779"/>
                  </a:ext>
                </a:extLst>
              </a:tr>
              <a:tr h="266152">
                <a:tc>
                  <a:txBody>
                    <a:bodyPr/>
                    <a:lstStyle/>
                    <a:p>
                      <a:pPr fontAlgn="t"/>
                      <a:r>
                        <a:rPr lang="en-NZ" sz="700">
                          <a:effectLst/>
                        </a:rPr>
                        <a:t>Ibuprofen</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970,000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6</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687575562"/>
                  </a:ext>
                </a:extLst>
              </a:tr>
              <a:tr h="439798">
                <a:tc>
                  <a:txBody>
                    <a:bodyPr/>
                    <a:lstStyle/>
                    <a:p>
                      <a:pPr fontAlgn="t"/>
                      <a:r>
                        <a:rPr lang="en-NZ" sz="1200" b="1" dirty="0">
                          <a:effectLst/>
                        </a:rPr>
                        <a:t>Metoprolol succinate</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1200" b="1">
                          <a:effectLst/>
                        </a:rPr>
                        <a:t>960,000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1200" b="1" dirty="0">
                          <a:effectLst/>
                        </a:rPr>
                        <a:t>7</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1757072620"/>
                  </a:ext>
                </a:extLst>
              </a:tr>
              <a:tr h="266152">
                <a:tc>
                  <a:txBody>
                    <a:bodyPr/>
                    <a:lstStyle/>
                    <a:p>
                      <a:pPr fontAlgn="t"/>
                      <a:r>
                        <a:rPr lang="en-NZ" sz="700">
                          <a:effectLst/>
                        </a:rPr>
                        <a:t>Salbutamol</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870,000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8</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1504506033"/>
                  </a:ext>
                </a:extLst>
              </a:tr>
              <a:tr h="411325">
                <a:tc>
                  <a:txBody>
                    <a:bodyPr/>
                    <a:lstStyle/>
                    <a:p>
                      <a:pPr fontAlgn="t"/>
                      <a:r>
                        <a:rPr lang="en-NZ" sz="700">
                          <a:effectLst/>
                        </a:rPr>
                        <a:t>Amoxicillin with clavulanic acid</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780,000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9</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640002494"/>
                  </a:ext>
                </a:extLst>
              </a:tr>
              <a:tr h="361983">
                <a:tc>
                  <a:txBody>
                    <a:bodyPr/>
                    <a:lstStyle/>
                    <a:p>
                      <a:pPr fontAlgn="t"/>
                      <a:r>
                        <a:rPr lang="en-NZ" sz="1200" b="1">
                          <a:effectLst/>
                        </a:rPr>
                        <a:t>Cilazapril</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1200" b="1">
                          <a:effectLst/>
                        </a:rPr>
                        <a:t>730,000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1200" b="1" dirty="0">
                          <a:effectLst/>
                        </a:rPr>
                        <a:t>10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1392477977"/>
                  </a:ext>
                </a:extLst>
              </a:tr>
              <a:tr h="266152">
                <a:tc>
                  <a:txBody>
                    <a:bodyPr/>
                    <a:lstStyle/>
                    <a:p>
                      <a:pPr fontAlgn="t"/>
                      <a:r>
                        <a:rPr lang="en-NZ" sz="700">
                          <a:effectLst/>
                        </a:rPr>
                        <a:t>Simvastatin</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730,000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11</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419141245"/>
                  </a:ext>
                </a:extLst>
              </a:tr>
              <a:tr h="266152">
                <a:tc>
                  <a:txBody>
                    <a:bodyPr/>
                    <a:lstStyle/>
                    <a:p>
                      <a:pPr fontAlgn="t"/>
                      <a:r>
                        <a:rPr lang="en-NZ" sz="700">
                          <a:effectLst/>
                        </a:rPr>
                        <a:t>Cholecalciferol</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710,000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12</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3458010029"/>
                  </a:ext>
                </a:extLst>
              </a:tr>
              <a:tr h="266152">
                <a:tc>
                  <a:txBody>
                    <a:bodyPr/>
                    <a:lstStyle/>
                    <a:p>
                      <a:pPr fontAlgn="t"/>
                      <a:r>
                        <a:rPr lang="en-NZ" sz="700">
                          <a:effectLst/>
                        </a:rPr>
                        <a:t>Prednisone</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620,000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13</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3350877894"/>
                  </a:ext>
                </a:extLst>
              </a:tr>
              <a:tr h="402152">
                <a:tc>
                  <a:txBody>
                    <a:bodyPr/>
                    <a:lstStyle/>
                    <a:p>
                      <a:pPr fontAlgn="t"/>
                      <a:r>
                        <a:rPr lang="en-NZ" sz="700">
                          <a:effectLst/>
                        </a:rPr>
                        <a:t>Metformin hydrochloride</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540,000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14</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80779246"/>
                  </a:ext>
                </a:extLst>
              </a:tr>
              <a:tr h="266152">
                <a:tc>
                  <a:txBody>
                    <a:bodyPr/>
                    <a:lstStyle/>
                    <a:p>
                      <a:pPr fontAlgn="t"/>
                      <a:r>
                        <a:rPr lang="en-NZ" sz="700">
                          <a:effectLst/>
                        </a:rPr>
                        <a:t>Influenza vaccine</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540,000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15</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2850264128"/>
                  </a:ext>
                </a:extLst>
              </a:tr>
              <a:tr h="266152">
                <a:tc>
                  <a:txBody>
                    <a:bodyPr/>
                    <a:lstStyle/>
                    <a:p>
                      <a:pPr fontAlgn="t"/>
                      <a:r>
                        <a:rPr lang="en-NZ" sz="700">
                          <a:effectLst/>
                        </a:rPr>
                        <a:t>Zopiclone</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540,000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16</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2517677940"/>
                  </a:ext>
                </a:extLst>
              </a:tr>
              <a:tr h="266152">
                <a:tc>
                  <a:txBody>
                    <a:bodyPr/>
                    <a:lstStyle/>
                    <a:p>
                      <a:pPr fontAlgn="t"/>
                      <a:r>
                        <a:rPr lang="en-NZ" sz="700">
                          <a:effectLst/>
                        </a:rPr>
                        <a:t>Loratadine</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510,000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17</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2079700338"/>
                  </a:ext>
                </a:extLst>
              </a:tr>
              <a:tr h="266152">
                <a:tc>
                  <a:txBody>
                    <a:bodyPr/>
                    <a:lstStyle/>
                    <a:p>
                      <a:pPr fontAlgn="t"/>
                      <a:r>
                        <a:rPr lang="en-NZ" sz="700">
                          <a:effectLst/>
                        </a:rPr>
                        <a:t>Diclofenac sodium</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500,000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18</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1039500056"/>
                  </a:ext>
                </a:extLst>
              </a:tr>
              <a:tr h="266152">
                <a:tc>
                  <a:txBody>
                    <a:bodyPr/>
                    <a:lstStyle/>
                    <a:p>
                      <a:pPr fontAlgn="t"/>
                      <a:r>
                        <a:rPr lang="en-NZ" sz="700">
                          <a:effectLst/>
                        </a:rPr>
                        <a:t>Codeine phosphate</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460,000</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tc>
                  <a:txBody>
                    <a:bodyPr/>
                    <a:lstStyle/>
                    <a:p>
                      <a:pPr algn="r" fontAlgn="t"/>
                      <a:r>
                        <a:rPr lang="en-NZ" sz="700">
                          <a:effectLst/>
                        </a:rPr>
                        <a:t>19</a:t>
                      </a:r>
                    </a:p>
                  </a:txBody>
                  <a:tcPr marL="45900" marR="45900" marT="45900" marB="45900">
                    <a:lnL>
                      <a:noFill/>
                    </a:lnL>
                    <a:lnR>
                      <a:noFill/>
                    </a:lnR>
                    <a:lnT w="9525" cap="flat" cmpd="sng" algn="ctr">
                      <a:solidFill>
                        <a:srgbClr val="ABABAB"/>
                      </a:solidFill>
                      <a:prstDash val="solid"/>
                      <a:round/>
                      <a:headEnd type="none" w="med" len="med"/>
                      <a:tailEnd type="none" w="med" len="med"/>
                    </a:lnT>
                    <a:lnB w="9525" cap="flat" cmpd="sng" algn="ctr">
                      <a:solidFill>
                        <a:srgbClr val="ABABAB"/>
                      </a:solidFill>
                      <a:prstDash val="solid"/>
                      <a:round/>
                      <a:headEnd type="none" w="med" len="med"/>
                      <a:tailEnd type="none" w="med" len="med"/>
                    </a:lnB>
                  </a:tcPr>
                </a:tc>
                <a:extLst>
                  <a:ext uri="{0D108BD9-81ED-4DB2-BD59-A6C34878D82A}">
                    <a16:rowId xmlns:a16="http://schemas.microsoft.com/office/drawing/2014/main" val="3893879769"/>
                  </a:ext>
                </a:extLst>
              </a:tr>
              <a:tr h="305939">
                <a:tc>
                  <a:txBody>
                    <a:bodyPr/>
                    <a:lstStyle/>
                    <a:p>
                      <a:pPr fontAlgn="t"/>
                      <a:r>
                        <a:rPr lang="en-NZ" sz="1200" b="1">
                          <a:effectLst/>
                        </a:rPr>
                        <a:t>Felodipine</a:t>
                      </a:r>
                    </a:p>
                  </a:txBody>
                  <a:tcPr marL="45900" marR="45900" marT="45900" marB="45900">
                    <a:lnL>
                      <a:noFill/>
                    </a:lnL>
                    <a:lnR>
                      <a:noFill/>
                    </a:lnR>
                    <a:lnT w="9525" cap="flat" cmpd="sng" algn="ctr">
                      <a:solidFill>
                        <a:srgbClr val="ABABAB"/>
                      </a:solidFill>
                      <a:prstDash val="solid"/>
                      <a:round/>
                      <a:headEnd type="none" w="med" len="med"/>
                      <a:tailEnd type="none" w="med" len="med"/>
                    </a:lnT>
                    <a:lnB>
                      <a:noFill/>
                    </a:lnB>
                  </a:tcPr>
                </a:tc>
                <a:tc>
                  <a:txBody>
                    <a:bodyPr/>
                    <a:lstStyle/>
                    <a:p>
                      <a:pPr algn="r" fontAlgn="t"/>
                      <a:r>
                        <a:rPr lang="en-NZ" sz="1200" b="1">
                          <a:effectLst/>
                        </a:rPr>
                        <a:t>460,000</a:t>
                      </a:r>
                    </a:p>
                  </a:txBody>
                  <a:tcPr marL="45900" marR="45900" marT="45900" marB="45900">
                    <a:lnL>
                      <a:noFill/>
                    </a:lnL>
                    <a:lnR>
                      <a:noFill/>
                    </a:lnR>
                    <a:lnT w="9525" cap="flat" cmpd="sng" algn="ctr">
                      <a:solidFill>
                        <a:srgbClr val="ABABAB"/>
                      </a:solidFill>
                      <a:prstDash val="solid"/>
                      <a:round/>
                      <a:headEnd type="none" w="med" len="med"/>
                      <a:tailEnd type="none" w="med" len="med"/>
                    </a:lnT>
                    <a:lnB>
                      <a:noFill/>
                    </a:lnB>
                  </a:tcPr>
                </a:tc>
                <a:tc>
                  <a:txBody>
                    <a:bodyPr/>
                    <a:lstStyle/>
                    <a:p>
                      <a:pPr algn="r" fontAlgn="t"/>
                      <a:r>
                        <a:rPr lang="en-NZ" sz="1200" b="1" dirty="0">
                          <a:effectLst/>
                        </a:rPr>
                        <a:t>20</a:t>
                      </a:r>
                    </a:p>
                  </a:txBody>
                  <a:tcPr marL="45900" marR="45900" marT="45900" marB="45900">
                    <a:lnL>
                      <a:noFill/>
                    </a:lnL>
                    <a:lnR>
                      <a:noFill/>
                    </a:lnR>
                    <a:lnT w="9525" cap="flat" cmpd="sng" algn="ctr">
                      <a:solidFill>
                        <a:srgbClr val="ABABAB"/>
                      </a:solidFill>
                      <a:prstDash val="solid"/>
                      <a:round/>
                      <a:headEnd type="none" w="med" len="med"/>
                      <a:tailEnd type="none" w="med" len="med"/>
                    </a:lnT>
                    <a:lnB>
                      <a:noFill/>
                    </a:lnB>
                  </a:tcPr>
                </a:tc>
                <a:extLst>
                  <a:ext uri="{0D108BD9-81ED-4DB2-BD59-A6C34878D82A}">
                    <a16:rowId xmlns:a16="http://schemas.microsoft.com/office/drawing/2014/main" val="1870114890"/>
                  </a:ext>
                </a:extLst>
              </a:tr>
            </a:tbl>
          </a:graphicData>
        </a:graphic>
      </p:graphicFrame>
      <p:sp>
        <p:nvSpPr>
          <p:cNvPr id="6" name="Rectangle 1">
            <a:extLst>
              <a:ext uri="{FF2B5EF4-FFF2-40B4-BE49-F238E27FC236}">
                <a16:creationId xmlns:a16="http://schemas.microsoft.com/office/drawing/2014/main" id="{041CCCD0-39FD-423C-BE8C-68E47D10E4C6}"/>
              </a:ext>
            </a:extLst>
          </p:cNvPr>
          <p:cNvSpPr>
            <a:spLocks noChangeArrowheads="1"/>
          </p:cNvSpPr>
          <p:nvPr/>
        </p:nvSpPr>
        <p:spPr bwMode="auto">
          <a:xfrm>
            <a:off x="4432300" y="1915726"/>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81846932"/>
      </p:ext>
    </p:extLst>
  </p:cSld>
  <p:clrMapOvr>
    <a:masterClrMapping/>
  </p:clrMapOvr>
  <mc:AlternateContent xmlns:mc="http://schemas.openxmlformats.org/markup-compatibility/2006" xmlns:p14="http://schemas.microsoft.com/office/powerpoint/2010/main">
    <mc:Choice Requires="p14">
      <p:transition spd="slow" p14:dur="2000" advTm="731"/>
    </mc:Choice>
    <mc:Fallback xmlns="">
      <p:transition spd="slow" advTm="731"/>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8FC669D-2A5A-4C09-9279-964401ED8AF3}"/>
              </a:ext>
            </a:extLst>
          </p:cNvPr>
          <p:cNvPicPr>
            <a:picLocks noChangeAspect="1"/>
          </p:cNvPicPr>
          <p:nvPr/>
        </p:nvPicPr>
        <p:blipFill>
          <a:blip r:embed="rId2"/>
          <a:stretch>
            <a:fillRect/>
          </a:stretch>
        </p:blipFill>
        <p:spPr>
          <a:xfrm>
            <a:off x="0" y="1673"/>
            <a:ext cx="12192000" cy="6854653"/>
          </a:xfrm>
          <a:prstGeom prst="rect">
            <a:avLst/>
          </a:prstGeom>
        </p:spPr>
      </p:pic>
    </p:spTree>
    <p:extLst>
      <p:ext uri="{BB962C8B-B14F-4D97-AF65-F5344CB8AC3E}">
        <p14:creationId xmlns:p14="http://schemas.microsoft.com/office/powerpoint/2010/main" val="3767225816"/>
      </p:ext>
    </p:extLst>
  </p:cSld>
  <p:clrMapOvr>
    <a:masterClrMapping/>
  </p:clrMapOvr>
  <mc:AlternateContent xmlns:mc="http://schemas.openxmlformats.org/markup-compatibility/2006" xmlns:p14="http://schemas.microsoft.com/office/powerpoint/2010/main">
    <mc:Choice Requires="p14">
      <p:transition spd="slow" p14:dur="2000" advTm="62877"/>
    </mc:Choice>
    <mc:Fallback xmlns="">
      <p:transition spd="slow" advTm="62877"/>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8FBFAD1-A982-4BE5-9554-3810C78143C3}"/>
              </a:ext>
            </a:extLst>
          </p:cNvPr>
          <p:cNvSpPr txBox="1"/>
          <p:nvPr/>
        </p:nvSpPr>
        <p:spPr>
          <a:xfrm>
            <a:off x="1497761" y="683741"/>
            <a:ext cx="9674577" cy="4924425"/>
          </a:xfrm>
          <a:prstGeom prst="rect">
            <a:avLst/>
          </a:prstGeom>
          <a:noFill/>
        </p:spPr>
        <p:txBody>
          <a:bodyPr wrap="square" rtlCol="0">
            <a:spAutoFit/>
          </a:bodyPr>
          <a:lstStyle/>
          <a:p>
            <a:endParaRPr lang="en-AU" sz="2000" dirty="0">
              <a:latin typeface="Arial" panose="020B0604020202020204" pitchFamily="34" charset="0"/>
              <a:cs typeface="Arial" panose="020B0604020202020204" pitchFamily="34" charset="0"/>
            </a:endParaRPr>
          </a:p>
          <a:p>
            <a:r>
              <a:rPr lang="en-AU" sz="3600" b="1" dirty="0">
                <a:latin typeface="Arial" panose="020B0604020202020204" pitchFamily="34" charset="0"/>
                <a:cs typeface="Arial" panose="020B0604020202020204" pitchFamily="34" charset="0"/>
              </a:rPr>
              <a:t>Most popular fixed dose combination</a:t>
            </a:r>
          </a:p>
          <a:p>
            <a:endParaRPr lang="en-AU" sz="2800" i="1" dirty="0">
              <a:latin typeface="Arial" panose="020B0604020202020204" pitchFamily="34" charset="0"/>
              <a:cs typeface="Arial" panose="020B0604020202020204" pitchFamily="34" charset="0"/>
            </a:endParaRPr>
          </a:p>
          <a:p>
            <a:r>
              <a:rPr lang="en-AU" sz="3200" i="1" dirty="0" err="1">
                <a:solidFill>
                  <a:srgbClr val="C00000"/>
                </a:solidFill>
                <a:latin typeface="Arial" panose="020B0604020202020204" pitchFamily="34" charset="0"/>
                <a:cs typeface="Arial" panose="020B0604020202020204" pitchFamily="34" charset="0"/>
              </a:rPr>
              <a:t>Cilazapril</a:t>
            </a:r>
            <a:r>
              <a:rPr lang="en-AU" sz="3200" i="1" dirty="0">
                <a:solidFill>
                  <a:srgbClr val="C00000"/>
                </a:solidFill>
                <a:latin typeface="Arial" panose="020B0604020202020204" pitchFamily="34" charset="0"/>
                <a:cs typeface="Arial" panose="020B0604020202020204" pitchFamily="34" charset="0"/>
              </a:rPr>
              <a:t> Plus</a:t>
            </a:r>
            <a:r>
              <a:rPr lang="en-AU" sz="3200" i="1" dirty="0">
                <a:latin typeface="Arial" panose="020B0604020202020204" pitchFamily="34" charset="0"/>
                <a:cs typeface="Arial" panose="020B0604020202020204" pitchFamily="34" charset="0"/>
              </a:rPr>
              <a:t>: </a:t>
            </a:r>
            <a:r>
              <a:rPr lang="en-AU" sz="2000" dirty="0" err="1">
                <a:latin typeface="Arial" panose="020B0604020202020204" pitchFamily="34" charset="0"/>
                <a:cs typeface="Arial" panose="020B0604020202020204" pitchFamily="34" charset="0"/>
              </a:rPr>
              <a:t>Cilazapril</a:t>
            </a:r>
            <a:r>
              <a:rPr lang="en-AU" sz="2000" dirty="0">
                <a:latin typeface="Arial" panose="020B0604020202020204" pitchFamily="34" charset="0"/>
                <a:cs typeface="Arial" panose="020B0604020202020204" pitchFamily="34" charset="0"/>
              </a:rPr>
              <a:t> 5mg + hydrochlorothiazide 12.5mg</a:t>
            </a:r>
          </a:p>
          <a:p>
            <a:endParaRPr lang="en-AU" sz="2000" dirty="0">
              <a:latin typeface="Arial" panose="020B0604020202020204" pitchFamily="34" charset="0"/>
              <a:cs typeface="Arial" panose="020B0604020202020204" pitchFamily="34" charset="0"/>
            </a:endParaRPr>
          </a:p>
          <a:p>
            <a:r>
              <a:rPr lang="en-AU" sz="2000" dirty="0">
                <a:latin typeface="Arial" panose="020B0604020202020204" pitchFamily="34" charset="0"/>
                <a:cs typeface="Arial" panose="020B0604020202020204" pitchFamily="34" charset="0"/>
              </a:rPr>
              <a:t>Complementary combination?</a:t>
            </a:r>
          </a:p>
          <a:p>
            <a:endParaRPr lang="en-AU" sz="2000" dirty="0">
              <a:latin typeface="Arial" panose="020B0604020202020204" pitchFamily="34" charset="0"/>
              <a:cs typeface="Arial" panose="020B0604020202020204" pitchFamily="34" charset="0"/>
            </a:endParaRPr>
          </a:p>
          <a:p>
            <a:r>
              <a:rPr lang="en-AU" sz="2000" dirty="0">
                <a:latin typeface="Arial" panose="020B0604020202020204" pitchFamily="34" charset="0"/>
                <a:cs typeface="Arial" panose="020B0604020202020204" pitchFamily="34" charset="0"/>
              </a:rPr>
              <a:t>Yes, theoretically</a:t>
            </a:r>
          </a:p>
          <a:p>
            <a:endParaRPr lang="en-AU" sz="2000" dirty="0">
              <a:latin typeface="Arial" panose="020B0604020202020204" pitchFamily="34" charset="0"/>
              <a:cs typeface="Arial" panose="020B0604020202020204" pitchFamily="34" charset="0"/>
            </a:endParaRPr>
          </a:p>
          <a:p>
            <a:r>
              <a:rPr lang="en-AU" sz="2000" dirty="0">
                <a:latin typeface="Arial" panose="020B0604020202020204" pitchFamily="34" charset="0"/>
                <a:cs typeface="Arial" panose="020B0604020202020204" pitchFamily="34" charset="0"/>
              </a:rPr>
              <a:t>BUT</a:t>
            </a:r>
          </a:p>
          <a:p>
            <a:endParaRPr lang="en-AU" sz="2000" dirty="0">
              <a:latin typeface="Arial" panose="020B0604020202020204" pitchFamily="34" charset="0"/>
              <a:cs typeface="Arial" panose="020B0604020202020204" pitchFamily="34" charset="0"/>
            </a:endParaRPr>
          </a:p>
          <a:p>
            <a:r>
              <a:rPr lang="en-AU" sz="2000" dirty="0">
                <a:latin typeface="Arial" panose="020B0604020202020204" pitchFamily="34" charset="0"/>
                <a:cs typeface="Arial" panose="020B0604020202020204" pitchFamily="34" charset="0"/>
              </a:rPr>
              <a:t>Combines top dose of cilazapril with a dose of HCTZ which is often </a:t>
            </a:r>
            <a:r>
              <a:rPr lang="en-AU" sz="2000" u="sng" dirty="0">
                <a:solidFill>
                  <a:srgbClr val="C00000"/>
                </a:solidFill>
                <a:latin typeface="Arial" panose="020B0604020202020204" pitchFamily="34" charset="0"/>
                <a:cs typeface="Arial" panose="020B0604020202020204" pitchFamily="34" charset="0"/>
              </a:rPr>
              <a:t>ineffective</a:t>
            </a:r>
            <a:r>
              <a:rPr lang="en-AU" sz="2000" dirty="0">
                <a:latin typeface="Arial" panose="020B0604020202020204" pitchFamily="34" charset="0"/>
                <a:cs typeface="Arial" panose="020B0604020202020204" pitchFamily="34" charset="0"/>
              </a:rPr>
              <a:t> and has shown </a:t>
            </a:r>
            <a:r>
              <a:rPr lang="en-AU" sz="2000" u="sng" dirty="0">
                <a:solidFill>
                  <a:srgbClr val="C00000"/>
                </a:solidFill>
                <a:latin typeface="Arial" panose="020B0604020202020204" pitchFamily="34" charset="0"/>
                <a:cs typeface="Arial" panose="020B0604020202020204" pitchFamily="34" charset="0"/>
              </a:rPr>
              <a:t>no cardiovascular outcome benefit</a:t>
            </a:r>
            <a:r>
              <a:rPr lang="en-AU" sz="2000" dirty="0">
                <a:solidFill>
                  <a:srgbClr val="C00000"/>
                </a:solidFill>
                <a:latin typeface="Arial" panose="020B0604020202020204" pitchFamily="34" charset="0"/>
                <a:cs typeface="Arial" panose="020B0604020202020204" pitchFamily="34" charset="0"/>
              </a:rPr>
              <a:t> </a:t>
            </a:r>
            <a:r>
              <a:rPr lang="en-AU" sz="2000" dirty="0">
                <a:latin typeface="Arial" panose="020B0604020202020204" pitchFamily="34" charset="0"/>
                <a:cs typeface="Arial" panose="020B0604020202020204" pitchFamily="34" charset="0"/>
              </a:rPr>
              <a:t>in large trials</a:t>
            </a:r>
          </a:p>
          <a:p>
            <a:endParaRPr lang="en-AU" sz="2000" i="1"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2886214421"/>
      </p:ext>
    </p:extLst>
  </p:cSld>
  <p:clrMapOvr>
    <a:masterClrMapping/>
  </p:clrMapOvr>
  <mc:AlternateContent xmlns:mc="http://schemas.openxmlformats.org/markup-compatibility/2006" xmlns:p14="http://schemas.microsoft.com/office/powerpoint/2010/main">
    <mc:Choice Requires="p14">
      <p:transition spd="slow" p14:dur="2000" advTm="17983"/>
    </mc:Choice>
    <mc:Fallback xmlns="">
      <p:transition spd="slow" advTm="1798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9BF68CCB-9491-4963-A6DD-4D6A1DA47450}"/>
              </a:ext>
            </a:extLst>
          </p:cNvPr>
          <p:cNvSpPr>
            <a:spLocks noGrp="1" noChangeArrowheads="1"/>
          </p:cNvSpPr>
          <p:nvPr>
            <p:ph type="title"/>
          </p:nvPr>
        </p:nvSpPr>
        <p:spPr/>
        <p:txBody>
          <a:bodyPr>
            <a:noAutofit/>
          </a:bodyPr>
          <a:lstStyle/>
          <a:p>
            <a:pPr algn="ctr">
              <a:defRPr/>
            </a:pPr>
            <a:br>
              <a:rPr lang="en-NZ" sz="2800" dirty="0">
                <a:solidFill>
                  <a:srgbClr val="C00000"/>
                </a:solidFill>
                <a:latin typeface="Arial" panose="020B0604020202020204" pitchFamily="34" charset="0"/>
                <a:cs typeface="Arial" panose="020B0604020202020204" pitchFamily="34" charset="0"/>
              </a:rPr>
            </a:br>
            <a:br>
              <a:rPr lang="en-NZ" sz="2800" dirty="0">
                <a:solidFill>
                  <a:srgbClr val="C00000"/>
                </a:solidFill>
                <a:latin typeface="Arial" panose="020B0604020202020204" pitchFamily="34" charset="0"/>
                <a:cs typeface="Arial" panose="020B0604020202020204" pitchFamily="34" charset="0"/>
              </a:rPr>
            </a:br>
            <a:r>
              <a:rPr lang="en-NZ" sz="3600" b="1" dirty="0">
                <a:solidFill>
                  <a:srgbClr val="C00000"/>
                </a:solidFill>
                <a:latin typeface="Arial" panose="020B0604020202020204" pitchFamily="34" charset="0"/>
                <a:cs typeface="Arial" panose="020B0604020202020204" pitchFamily="34" charset="0"/>
              </a:rPr>
              <a:t>Hypertension Clinic audit of first 1000 patients </a:t>
            </a:r>
            <a:br>
              <a:rPr lang="en-NZ" sz="2800" b="1" dirty="0">
                <a:solidFill>
                  <a:srgbClr val="C00000"/>
                </a:solidFill>
                <a:latin typeface="Arial" panose="020B0604020202020204" pitchFamily="34" charset="0"/>
                <a:cs typeface="Arial" panose="020B0604020202020204" pitchFamily="34" charset="0"/>
              </a:rPr>
            </a:br>
            <a:r>
              <a:rPr lang="en-NZ" sz="2800" dirty="0">
                <a:solidFill>
                  <a:srgbClr val="C00000"/>
                </a:solidFill>
                <a:latin typeface="Arial" panose="020B0604020202020204" pitchFamily="34" charset="0"/>
                <a:cs typeface="Arial" panose="020B0604020202020204" pitchFamily="34" charset="0"/>
              </a:rPr>
              <a:t>(up to June 2013, </a:t>
            </a:r>
            <a:r>
              <a:rPr lang="en-NZ" sz="2800" dirty="0" err="1">
                <a:solidFill>
                  <a:srgbClr val="C00000"/>
                </a:solidFill>
                <a:latin typeface="Arial" panose="020B0604020202020204" pitchFamily="34" charset="0"/>
                <a:cs typeface="Arial" panose="020B0604020202020204" pitchFamily="34" charset="0"/>
              </a:rPr>
              <a:t>Waitemata</a:t>
            </a:r>
            <a:r>
              <a:rPr lang="en-NZ" sz="2800" dirty="0">
                <a:solidFill>
                  <a:srgbClr val="C00000"/>
                </a:solidFill>
                <a:latin typeface="Arial" panose="020B0604020202020204" pitchFamily="34" charset="0"/>
                <a:cs typeface="Arial" panose="020B0604020202020204" pitchFamily="34" charset="0"/>
              </a:rPr>
              <a:t> DHB ) </a:t>
            </a:r>
            <a:br>
              <a:rPr lang="en-NZ" sz="2800" b="1" dirty="0">
                <a:solidFill>
                  <a:srgbClr val="C00000"/>
                </a:solidFill>
                <a:latin typeface="Arial" panose="020B0604020202020204" pitchFamily="34" charset="0"/>
                <a:cs typeface="Arial" panose="020B0604020202020204" pitchFamily="34" charset="0"/>
              </a:rPr>
            </a:br>
            <a:br>
              <a:rPr lang="en-NZ" sz="2800" b="1" dirty="0">
                <a:solidFill>
                  <a:srgbClr val="C00000"/>
                </a:solidFill>
                <a:latin typeface="Arial" panose="020B0604020202020204" pitchFamily="34" charset="0"/>
                <a:cs typeface="Arial" panose="020B0604020202020204" pitchFamily="34" charset="0"/>
              </a:rPr>
            </a:br>
            <a:endParaRPr lang="en-US" sz="2800" dirty="0">
              <a:solidFill>
                <a:srgbClr val="C00000"/>
              </a:solidFill>
              <a:latin typeface="Arial" panose="020B0604020202020204" pitchFamily="34" charset="0"/>
              <a:cs typeface="Arial" panose="020B0604020202020204" pitchFamily="34" charset="0"/>
            </a:endParaRPr>
          </a:p>
        </p:txBody>
      </p:sp>
      <p:sp>
        <p:nvSpPr>
          <p:cNvPr id="29699" name="Rectangle 3">
            <a:extLst>
              <a:ext uri="{FF2B5EF4-FFF2-40B4-BE49-F238E27FC236}">
                <a16:creationId xmlns:a16="http://schemas.microsoft.com/office/drawing/2014/main" id="{F7E8AB62-A9F8-41FF-98EB-5A4FD39E0E54}"/>
              </a:ext>
            </a:extLst>
          </p:cNvPr>
          <p:cNvSpPr>
            <a:spLocks noGrp="1" noChangeArrowheads="1"/>
          </p:cNvSpPr>
          <p:nvPr>
            <p:ph type="body" idx="1"/>
          </p:nvPr>
        </p:nvSpPr>
        <p:spPr>
          <a:xfrm>
            <a:off x="1878228" y="1904872"/>
            <a:ext cx="8246076" cy="3952231"/>
          </a:xfrm>
        </p:spPr>
        <p:txBody>
          <a:bodyPr/>
          <a:lstStyle/>
          <a:p>
            <a:pPr marL="0" indent="0">
              <a:buNone/>
            </a:pPr>
            <a:r>
              <a:rPr lang="en-US" altLang="en-US" sz="3600" b="1" u="sng" dirty="0">
                <a:solidFill>
                  <a:schemeClr val="accent1">
                    <a:lumMod val="75000"/>
                  </a:schemeClr>
                </a:solidFill>
                <a:latin typeface="Arial" panose="020B0604020202020204" pitchFamily="34" charset="0"/>
                <a:cs typeface="Arial" panose="020B0604020202020204" pitchFamily="34" charset="0"/>
              </a:rPr>
              <a:t>Blood Pressure </a:t>
            </a:r>
            <a:r>
              <a:rPr lang="en-US" altLang="en-US" sz="2400" b="1" dirty="0">
                <a:solidFill>
                  <a:schemeClr val="accent1">
                    <a:lumMod val="75000"/>
                  </a:schemeClr>
                </a:solidFill>
                <a:latin typeface="Arial" panose="020B0604020202020204" pitchFamily="34" charset="0"/>
                <a:cs typeface="Arial" panose="020B0604020202020204" pitchFamily="34" charset="0"/>
              </a:rPr>
              <a:t>(mean BP) </a:t>
            </a:r>
            <a:endParaRPr lang="en-US" altLang="en-US" sz="3600" b="1" dirty="0">
              <a:solidFill>
                <a:schemeClr val="accent1">
                  <a:lumMod val="75000"/>
                </a:schemeClr>
              </a:solidFill>
              <a:latin typeface="Arial" panose="020B0604020202020204" pitchFamily="34" charset="0"/>
              <a:cs typeface="Arial" panose="020B0604020202020204" pitchFamily="34" charset="0"/>
            </a:endParaRPr>
          </a:p>
          <a:p>
            <a:endParaRPr lang="en-NZ" altLang="en-US" dirty="0">
              <a:latin typeface="Arial" panose="020B0604020202020204" pitchFamily="34" charset="0"/>
              <a:cs typeface="Arial" panose="020B0604020202020204" pitchFamily="34" charset="0"/>
            </a:endParaRPr>
          </a:p>
          <a:p>
            <a:r>
              <a:rPr lang="en-NZ" altLang="en-US" dirty="0">
                <a:latin typeface="Arial" panose="020B0604020202020204" pitchFamily="34" charset="0"/>
                <a:cs typeface="Arial" panose="020B0604020202020204" pitchFamily="34" charset="0"/>
              </a:rPr>
              <a:t>At first visit </a:t>
            </a:r>
            <a:r>
              <a:rPr lang="en-NZ" altLang="en-US" b="1" dirty="0">
                <a:solidFill>
                  <a:srgbClr val="FF0000"/>
                </a:solidFill>
                <a:latin typeface="Arial" panose="020B0604020202020204" pitchFamily="34" charset="0"/>
                <a:cs typeface="Arial" panose="020B0604020202020204" pitchFamily="34" charset="0"/>
              </a:rPr>
              <a:t>156/87</a:t>
            </a:r>
          </a:p>
          <a:p>
            <a:pPr lvl="1">
              <a:buFontTx/>
              <a:buNone/>
            </a:pPr>
            <a:endParaRPr lang="en-NZ" altLang="en-US" dirty="0">
              <a:latin typeface="Arial" panose="020B0604020202020204" pitchFamily="34" charset="0"/>
              <a:cs typeface="Arial" panose="020B0604020202020204" pitchFamily="34" charset="0"/>
            </a:endParaRPr>
          </a:p>
          <a:p>
            <a:r>
              <a:rPr lang="en-NZ" altLang="en-US" dirty="0">
                <a:latin typeface="Arial" panose="020B0604020202020204" pitchFamily="34" charset="0"/>
                <a:cs typeface="Arial" panose="020B0604020202020204" pitchFamily="34" charset="0"/>
              </a:rPr>
              <a:t>At discharge </a:t>
            </a:r>
            <a:r>
              <a:rPr lang="en-NZ" altLang="en-US" sz="2800" b="1" dirty="0">
                <a:solidFill>
                  <a:srgbClr val="FF0000"/>
                </a:solidFill>
                <a:latin typeface="Arial" panose="020B0604020202020204" pitchFamily="34" charset="0"/>
                <a:cs typeface="Arial" panose="020B0604020202020204" pitchFamily="34" charset="0"/>
              </a:rPr>
              <a:t>130/75</a:t>
            </a:r>
          </a:p>
          <a:p>
            <a:pPr marL="914400" lvl="2" indent="0">
              <a:buNone/>
            </a:pPr>
            <a:r>
              <a:rPr lang="en-NZ" altLang="en-US" dirty="0">
                <a:latin typeface="Arial" panose="020B0604020202020204" pitchFamily="34" charset="0"/>
                <a:cs typeface="Arial" panose="020B0604020202020204" pitchFamily="34" charset="0"/>
              </a:rPr>
              <a:t>SBP &lt; 140: 74%</a:t>
            </a:r>
          </a:p>
          <a:p>
            <a:pPr marL="914400" lvl="2" indent="0">
              <a:buNone/>
            </a:pPr>
            <a:r>
              <a:rPr lang="en-NZ" altLang="en-US" dirty="0">
                <a:latin typeface="Arial" panose="020B0604020202020204" pitchFamily="34" charset="0"/>
                <a:cs typeface="Arial" panose="020B0604020202020204" pitchFamily="34" charset="0"/>
              </a:rPr>
              <a:t>DBP &lt; 90: 85%</a:t>
            </a:r>
          </a:p>
          <a:p>
            <a:pPr>
              <a:buFontTx/>
              <a:buNone/>
            </a:pPr>
            <a:endParaRPr lang="en-US" altLang="en-US" dirty="0">
              <a:latin typeface="Arial" panose="020B0604020202020204" pitchFamily="34" charset="0"/>
              <a:cs typeface="Arial" panose="020B0604020202020204" pitchFamily="34" charset="0"/>
            </a:endParaRPr>
          </a:p>
        </p:txBody>
      </p:sp>
      <p:sp>
        <p:nvSpPr>
          <p:cNvPr id="29700" name="Text Box 5">
            <a:extLst>
              <a:ext uri="{FF2B5EF4-FFF2-40B4-BE49-F238E27FC236}">
                <a16:creationId xmlns:a16="http://schemas.microsoft.com/office/drawing/2014/main" id="{0585D2AD-4E6A-4B8F-A776-65B719C270C9}"/>
              </a:ext>
            </a:extLst>
          </p:cNvPr>
          <p:cNvSpPr txBox="1">
            <a:spLocks noChangeArrowheads="1"/>
          </p:cNvSpPr>
          <p:nvPr/>
        </p:nvSpPr>
        <p:spPr bwMode="auto">
          <a:xfrm>
            <a:off x="6816726" y="2349500"/>
            <a:ext cx="180022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9pPr>
          </a:lstStyle>
          <a:p>
            <a:pPr eaLnBrk="1" hangingPunct="1">
              <a:spcBef>
                <a:spcPct val="50000"/>
              </a:spcBef>
              <a:buClrTx/>
              <a:buSzTx/>
              <a:buFontTx/>
              <a:buNone/>
            </a:pPr>
            <a:endParaRPr lang="en-US" altLang="en-US" sz="1600">
              <a:latin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Tm="30873"/>
    </mc:Choice>
    <mc:Fallback xmlns="">
      <p:transition spd="slow" advTm="30873"/>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2DE25B52-D378-4128-99FE-8163A61B1B09}"/>
              </a:ext>
            </a:extLst>
          </p:cNvPr>
          <p:cNvSpPr>
            <a:spLocks noGrp="1" noChangeArrowheads="1"/>
          </p:cNvSpPr>
          <p:nvPr>
            <p:ph type="title"/>
          </p:nvPr>
        </p:nvSpPr>
        <p:spPr>
          <a:xfrm>
            <a:off x="1701114" y="546486"/>
            <a:ext cx="8229600" cy="1066800"/>
          </a:xfrm>
        </p:spPr>
        <p:txBody>
          <a:bodyPr>
            <a:normAutofit/>
          </a:bodyPr>
          <a:lstStyle/>
          <a:p>
            <a:pPr algn="ctr">
              <a:defRPr/>
            </a:pPr>
            <a:r>
              <a:rPr lang="en-NZ" sz="4000" b="1" u="sng" dirty="0">
                <a:solidFill>
                  <a:schemeClr val="accent1">
                    <a:lumMod val="75000"/>
                  </a:schemeClr>
                </a:solidFill>
                <a:latin typeface="Arial" panose="020B0604020202020204" pitchFamily="34" charset="0"/>
                <a:cs typeface="Arial" panose="020B0604020202020204" pitchFamily="34" charset="0"/>
              </a:rPr>
              <a:t>Use of Medication</a:t>
            </a:r>
            <a:endParaRPr lang="en-US" sz="4000" b="1" u="sng" dirty="0">
              <a:solidFill>
                <a:schemeClr val="accent1">
                  <a:lumMod val="75000"/>
                </a:schemeClr>
              </a:solidFill>
              <a:latin typeface="Arial" panose="020B0604020202020204" pitchFamily="34" charset="0"/>
              <a:cs typeface="Arial" panose="020B0604020202020204" pitchFamily="34" charset="0"/>
            </a:endParaRPr>
          </a:p>
        </p:txBody>
      </p:sp>
      <p:sp>
        <p:nvSpPr>
          <p:cNvPr id="31747" name="Rectangle 3">
            <a:extLst>
              <a:ext uri="{FF2B5EF4-FFF2-40B4-BE49-F238E27FC236}">
                <a16:creationId xmlns:a16="http://schemas.microsoft.com/office/drawing/2014/main" id="{F32C278D-11FF-4A59-B04C-864E0CAED27D}"/>
              </a:ext>
            </a:extLst>
          </p:cNvPr>
          <p:cNvSpPr>
            <a:spLocks noGrp="1"/>
          </p:cNvSpPr>
          <p:nvPr>
            <p:ph type="body" idx="1"/>
          </p:nvPr>
        </p:nvSpPr>
        <p:spPr>
          <a:xfrm>
            <a:off x="3260125" y="1998618"/>
            <a:ext cx="5661454" cy="4351338"/>
          </a:xfrm>
        </p:spPr>
        <p:txBody>
          <a:bodyPr>
            <a:normAutofit/>
          </a:bodyPr>
          <a:lstStyle/>
          <a:p>
            <a:pPr marL="0" indent="0">
              <a:buNone/>
            </a:pPr>
            <a:r>
              <a:rPr lang="en-NZ" altLang="en-US" dirty="0">
                <a:latin typeface="Arial" panose="020B0604020202020204" pitchFamily="34" charset="0"/>
                <a:cs typeface="Arial" panose="020B0604020202020204" pitchFamily="34" charset="0"/>
              </a:rPr>
              <a:t>At first visit (pre) </a:t>
            </a:r>
          </a:p>
          <a:p>
            <a:pPr lvl="1"/>
            <a:r>
              <a:rPr lang="en-NZ" altLang="en-US" sz="2800" dirty="0">
                <a:latin typeface="Arial" panose="020B0604020202020204" pitchFamily="34" charset="0"/>
                <a:cs typeface="Arial" panose="020B0604020202020204" pitchFamily="34" charset="0"/>
              </a:rPr>
              <a:t>134/1000 on no meds </a:t>
            </a:r>
          </a:p>
          <a:p>
            <a:pPr lvl="1"/>
            <a:r>
              <a:rPr lang="en-NZ" altLang="en-US" sz="2800" dirty="0">
                <a:latin typeface="Arial" panose="020B0604020202020204" pitchFamily="34" charset="0"/>
                <a:cs typeface="Arial" panose="020B0604020202020204" pitchFamily="34" charset="0"/>
              </a:rPr>
              <a:t>866 </a:t>
            </a:r>
            <a:r>
              <a:rPr lang="en-NZ" altLang="en-US" sz="2800" dirty="0" err="1">
                <a:latin typeface="Arial" panose="020B0604020202020204" pitchFamily="34" charset="0"/>
                <a:cs typeface="Arial" panose="020B0604020202020204" pitchFamily="34" charset="0"/>
              </a:rPr>
              <a:t>pts</a:t>
            </a:r>
            <a:r>
              <a:rPr lang="en-NZ" altLang="en-US" sz="2800" dirty="0">
                <a:latin typeface="Arial" panose="020B0604020202020204" pitchFamily="34" charset="0"/>
                <a:cs typeface="Arial" panose="020B0604020202020204" pitchFamily="34" charset="0"/>
              </a:rPr>
              <a:t> on mean of </a:t>
            </a:r>
            <a:r>
              <a:rPr lang="en-NZ" altLang="en-US" sz="2800" b="1" dirty="0">
                <a:solidFill>
                  <a:srgbClr val="FF0000"/>
                </a:solidFill>
                <a:latin typeface="Arial" panose="020B0604020202020204" pitchFamily="34" charset="0"/>
                <a:cs typeface="Arial" panose="020B0604020202020204" pitchFamily="34" charset="0"/>
              </a:rPr>
              <a:t>2.66</a:t>
            </a:r>
            <a:r>
              <a:rPr lang="en-NZ" altLang="en-US" sz="2800" dirty="0">
                <a:solidFill>
                  <a:schemeClr val="accent2"/>
                </a:solidFill>
                <a:latin typeface="Arial" panose="020B0604020202020204" pitchFamily="34" charset="0"/>
                <a:cs typeface="Arial" panose="020B0604020202020204" pitchFamily="34" charset="0"/>
              </a:rPr>
              <a:t> </a:t>
            </a:r>
            <a:r>
              <a:rPr lang="en-NZ" altLang="en-US" sz="2800" dirty="0">
                <a:latin typeface="Arial" panose="020B0604020202020204" pitchFamily="34" charset="0"/>
                <a:cs typeface="Arial" panose="020B0604020202020204" pitchFamily="34" charset="0"/>
              </a:rPr>
              <a:t>meds</a:t>
            </a:r>
          </a:p>
          <a:p>
            <a:endParaRPr lang="en-NZ" altLang="en-US" dirty="0">
              <a:latin typeface="Arial" panose="020B0604020202020204" pitchFamily="34" charset="0"/>
              <a:cs typeface="Arial" panose="020B0604020202020204" pitchFamily="34" charset="0"/>
            </a:endParaRPr>
          </a:p>
          <a:p>
            <a:pPr marL="0" indent="0">
              <a:buNone/>
            </a:pPr>
            <a:r>
              <a:rPr lang="en-NZ" altLang="en-US" dirty="0">
                <a:latin typeface="Arial" panose="020B0604020202020204" pitchFamily="34" charset="0"/>
                <a:cs typeface="Arial" panose="020B0604020202020204" pitchFamily="34" charset="0"/>
              </a:rPr>
              <a:t>At discharge (post)</a:t>
            </a:r>
          </a:p>
          <a:p>
            <a:pPr lvl="1"/>
            <a:r>
              <a:rPr lang="en-NZ" altLang="en-US" sz="2800" dirty="0">
                <a:latin typeface="Arial" panose="020B0604020202020204" pitchFamily="34" charset="0"/>
                <a:cs typeface="Arial" panose="020B0604020202020204" pitchFamily="34" charset="0"/>
              </a:rPr>
              <a:t>117/1000 on no meds </a:t>
            </a:r>
          </a:p>
          <a:p>
            <a:pPr lvl="1"/>
            <a:r>
              <a:rPr lang="en-NZ" altLang="en-US" sz="2800" dirty="0">
                <a:latin typeface="Arial" panose="020B0604020202020204" pitchFamily="34" charset="0"/>
                <a:cs typeface="Arial" panose="020B0604020202020204" pitchFamily="34" charset="0"/>
              </a:rPr>
              <a:t>883 </a:t>
            </a:r>
            <a:r>
              <a:rPr lang="en-NZ" altLang="en-US" sz="2800" dirty="0" err="1">
                <a:latin typeface="Arial" panose="020B0604020202020204" pitchFamily="34" charset="0"/>
                <a:cs typeface="Arial" panose="020B0604020202020204" pitchFamily="34" charset="0"/>
              </a:rPr>
              <a:t>pts</a:t>
            </a:r>
            <a:r>
              <a:rPr lang="en-NZ" altLang="en-US" sz="2800" dirty="0">
                <a:latin typeface="Arial" panose="020B0604020202020204" pitchFamily="34" charset="0"/>
                <a:cs typeface="Arial" panose="020B0604020202020204" pitchFamily="34" charset="0"/>
              </a:rPr>
              <a:t> on mean </a:t>
            </a:r>
            <a:r>
              <a:rPr lang="en-NZ" altLang="en-US" sz="2800" b="1" dirty="0">
                <a:solidFill>
                  <a:srgbClr val="FF0000"/>
                </a:solidFill>
                <a:latin typeface="Arial" panose="020B0604020202020204" pitchFamily="34" charset="0"/>
                <a:cs typeface="Arial" panose="020B0604020202020204" pitchFamily="34" charset="0"/>
              </a:rPr>
              <a:t>2.91</a:t>
            </a:r>
            <a:r>
              <a:rPr lang="en-NZ" altLang="en-US" sz="2800" dirty="0">
                <a:latin typeface="Arial" panose="020B0604020202020204" pitchFamily="34" charset="0"/>
                <a:cs typeface="Arial" panose="020B0604020202020204" pitchFamily="34" charset="0"/>
              </a:rPr>
              <a:t> meds </a:t>
            </a:r>
            <a:endParaRPr lang="en-US" altLang="en-US" sz="2800" dirty="0">
              <a:latin typeface="Arial" panose="020B0604020202020204" pitchFamily="34" charset="0"/>
              <a:cs typeface="Arial" panose="020B0604020202020204" pitchFamily="34" charset="0"/>
            </a:endParaRPr>
          </a:p>
        </p:txBody>
      </p:sp>
    </p:spTree>
  </p:cSld>
  <p:clrMapOvr>
    <a:masterClrMapping/>
  </p:clrMapOvr>
  <p:transition spd="slow" advTm="13137"/>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D3F3CE10-2E21-4512-9292-990F372AAB6E}"/>
              </a:ext>
            </a:extLst>
          </p:cNvPr>
          <p:cNvSpPr>
            <a:spLocks noGrp="1"/>
          </p:cNvSpPr>
          <p:nvPr>
            <p:ph type="title" idx="4294967295"/>
          </p:nvPr>
        </p:nvSpPr>
        <p:spPr>
          <a:xfrm>
            <a:off x="2438400" y="476250"/>
            <a:ext cx="8229600" cy="706438"/>
          </a:xfrm>
        </p:spPr>
        <p:txBody>
          <a:bodyPr/>
          <a:lstStyle/>
          <a:p>
            <a:pPr>
              <a:defRPr/>
            </a:pPr>
            <a:r>
              <a:rPr lang="en-NZ" sz="3600" dirty="0">
                <a:latin typeface="Arial Black" panose="020B0A04020102020204" pitchFamily="34" charset="0"/>
              </a:rPr>
              <a:t>Top 5 Medications</a:t>
            </a:r>
          </a:p>
        </p:txBody>
      </p:sp>
      <p:graphicFrame>
        <p:nvGraphicFramePr>
          <p:cNvPr id="7" name="Content Placeholder 6">
            <a:extLst>
              <a:ext uri="{FF2B5EF4-FFF2-40B4-BE49-F238E27FC236}">
                <a16:creationId xmlns:a16="http://schemas.microsoft.com/office/drawing/2014/main" id="{7D03E34C-B686-4E78-8830-539ADABA1F64}"/>
              </a:ext>
            </a:extLst>
          </p:cNvPr>
          <p:cNvGraphicFramePr>
            <a:graphicFrameLocks noGrp="1"/>
          </p:cNvGraphicFramePr>
          <p:nvPr>
            <p:ph sz="half" idx="4294967295"/>
          </p:nvPr>
        </p:nvGraphicFramePr>
        <p:xfrm>
          <a:off x="1524000" y="1557338"/>
          <a:ext cx="3816350" cy="452596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7">
            <a:extLst>
              <a:ext uri="{FF2B5EF4-FFF2-40B4-BE49-F238E27FC236}">
                <a16:creationId xmlns:a16="http://schemas.microsoft.com/office/drawing/2014/main" id="{BFAF096E-40A3-4712-8C53-DEB37310AA93}"/>
              </a:ext>
            </a:extLst>
          </p:cNvPr>
          <p:cNvGraphicFramePr>
            <a:graphicFrameLocks noGrp="1"/>
          </p:cNvGraphicFramePr>
          <p:nvPr>
            <p:ph sz="half" idx="4294967295"/>
          </p:nvPr>
        </p:nvGraphicFramePr>
        <p:xfrm>
          <a:off x="5699126" y="1600201"/>
          <a:ext cx="4968875" cy="4525963"/>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mc:AlternateContent xmlns:mc="http://schemas.openxmlformats.org/markup-compatibility/2006" xmlns:p14="http://schemas.microsoft.com/office/powerpoint/2010/main">
    <mc:Choice Requires="p14">
      <p:transition spd="slow" p14:dur="2000" advTm="47785"/>
    </mc:Choice>
    <mc:Fallback xmlns="">
      <p:transition spd="slow" advTm="47785"/>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1">
            <a:extLst>
              <a:ext uri="{FF2B5EF4-FFF2-40B4-BE49-F238E27FC236}">
                <a16:creationId xmlns:a16="http://schemas.microsoft.com/office/drawing/2014/main" id="{248A5F95-7683-4DBF-A794-961D2D58635E}"/>
              </a:ext>
            </a:extLst>
          </p:cNvPr>
          <p:cNvSpPr txBox="1">
            <a:spLocks noChangeArrowheads="1"/>
          </p:cNvSpPr>
          <p:nvPr/>
        </p:nvSpPr>
        <p:spPr bwMode="auto">
          <a:xfrm>
            <a:off x="2099405" y="726088"/>
            <a:ext cx="8064500"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400"/>
              </a:spcBef>
              <a:buClr>
                <a:schemeClr val="accent1"/>
              </a:buClr>
              <a:buSzPct val="68000"/>
              <a:buFont typeface="Wingdings 3" panose="05040102010807070707" pitchFamily="18" charset="2"/>
              <a:buChar char=""/>
              <a:defRPr sz="2700">
                <a:solidFill>
                  <a:schemeClr val="tx1"/>
                </a:solidFill>
                <a:latin typeface="Lucida Sans Unicode" panose="020B0602030504020204" pitchFamily="34" charset="0"/>
              </a:defRPr>
            </a:lvl1pPr>
            <a:lvl2pPr marL="742950" indent="-285750">
              <a:spcBef>
                <a:spcPts val="325"/>
              </a:spcBef>
              <a:buClr>
                <a:schemeClr val="accent1"/>
              </a:buClr>
              <a:buFont typeface="Verdana" panose="020B0604030504040204" pitchFamily="34" charset="0"/>
              <a:buChar char="◦"/>
              <a:defRPr sz="2300">
                <a:solidFill>
                  <a:schemeClr val="tx1"/>
                </a:solidFill>
                <a:latin typeface="Lucida Sans Unicode" panose="020B0602030504020204" pitchFamily="34" charset="0"/>
              </a:defRPr>
            </a:lvl2pPr>
            <a:lvl3pPr marL="1143000" indent="-228600">
              <a:spcBef>
                <a:spcPts val="350"/>
              </a:spcBef>
              <a:buClr>
                <a:schemeClr val="accent2"/>
              </a:buClr>
              <a:buSzPct val="100000"/>
              <a:buFont typeface="Wingdings 2" panose="05020102010507070707" pitchFamily="18" charset="2"/>
              <a:buChar char=""/>
              <a:defRPr sz="2100">
                <a:solidFill>
                  <a:schemeClr val="tx1"/>
                </a:solidFill>
                <a:latin typeface="Lucida Sans Unicode" panose="020B0602030504020204" pitchFamily="34" charset="0"/>
              </a:defRPr>
            </a:lvl3pPr>
            <a:lvl4pPr marL="1600200" indent="-228600">
              <a:spcBef>
                <a:spcPts val="350"/>
              </a:spcBef>
              <a:buClr>
                <a:schemeClr val="accent2"/>
              </a:buClr>
              <a:buFont typeface="Wingdings 2" panose="05020102010507070707" pitchFamily="18" charset="2"/>
              <a:buChar char=""/>
              <a:defRPr sz="1900">
                <a:solidFill>
                  <a:schemeClr val="tx1"/>
                </a:solidFill>
                <a:latin typeface="Lucida Sans Unicode" panose="020B0602030504020204" pitchFamily="34" charset="0"/>
              </a:defRPr>
            </a:lvl4pPr>
            <a:lvl5pPr marL="2057400" indent="-228600">
              <a:spcBef>
                <a:spcPts val="350"/>
              </a:spcBef>
              <a:buClr>
                <a:schemeClr val="accent2"/>
              </a:buClr>
              <a:buFont typeface="Wingdings 2" panose="05020102010507070707" pitchFamily="18" charset="2"/>
              <a:buChar char=""/>
              <a:defRPr>
                <a:solidFill>
                  <a:schemeClr val="tx1"/>
                </a:solidFill>
                <a:latin typeface="Lucida Sans Unicode" panose="020B0602030504020204" pitchFamily="34" charset="0"/>
              </a:defRPr>
            </a:lvl5pPr>
            <a:lvl6pPr marL="25146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6pPr>
            <a:lvl7pPr marL="29718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7pPr>
            <a:lvl8pPr marL="34290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8pPr>
            <a:lvl9pPr marL="3886200" indent="-228600" eaLnBrk="0" fontAlgn="base" hangingPunct="0">
              <a:spcBef>
                <a:spcPts val="350"/>
              </a:spcBef>
              <a:spcAft>
                <a:spcPct val="0"/>
              </a:spcAft>
              <a:buClr>
                <a:schemeClr val="accent2"/>
              </a:buClr>
              <a:buFont typeface="Wingdings 2" panose="05020102010507070707" pitchFamily="18" charset="2"/>
              <a:buChar char=""/>
              <a:defRPr>
                <a:solidFill>
                  <a:schemeClr val="tx1"/>
                </a:solidFill>
                <a:latin typeface="Lucida Sans Unicode" panose="020B0602030504020204" pitchFamily="34" charset="0"/>
              </a:defRPr>
            </a:lvl9pPr>
          </a:lstStyle>
          <a:p>
            <a:pPr eaLnBrk="1" hangingPunct="1">
              <a:spcBef>
                <a:spcPct val="0"/>
              </a:spcBef>
              <a:buClrTx/>
              <a:buSzTx/>
              <a:buFontTx/>
              <a:buNone/>
            </a:pPr>
            <a:endParaRPr lang="en-NZ" altLang="en-US" sz="3600" dirty="0">
              <a:latin typeface="Arial" panose="020B0604020202020204" pitchFamily="34" charset="0"/>
            </a:endParaRPr>
          </a:p>
          <a:p>
            <a:pPr eaLnBrk="1" hangingPunct="1">
              <a:spcBef>
                <a:spcPct val="0"/>
              </a:spcBef>
              <a:buClrTx/>
              <a:buSzTx/>
              <a:buFontTx/>
              <a:buNone/>
            </a:pPr>
            <a:r>
              <a:rPr lang="en-NZ" altLang="en-US" sz="3600" dirty="0">
                <a:latin typeface="Arial" panose="020B0604020202020204" pitchFamily="34" charset="0"/>
              </a:rPr>
              <a:t>RAS Blocker	710 ► 780 (+10 %)</a:t>
            </a:r>
          </a:p>
          <a:p>
            <a:pPr eaLnBrk="1" hangingPunct="1">
              <a:spcBef>
                <a:spcPct val="0"/>
              </a:spcBef>
              <a:buClrTx/>
              <a:buSzTx/>
              <a:buFontTx/>
              <a:buNone/>
            </a:pPr>
            <a:endParaRPr lang="en-NZ" altLang="en-US" sz="3600" dirty="0">
              <a:latin typeface="Arial" panose="020B0604020202020204" pitchFamily="34" charset="0"/>
            </a:endParaRPr>
          </a:p>
          <a:p>
            <a:pPr eaLnBrk="1" hangingPunct="1">
              <a:spcBef>
                <a:spcPct val="0"/>
              </a:spcBef>
              <a:buClrTx/>
              <a:buSzTx/>
              <a:buFontTx/>
              <a:buNone/>
            </a:pPr>
            <a:r>
              <a:rPr lang="en-NZ" altLang="en-US" sz="3600" dirty="0">
                <a:latin typeface="Arial" panose="020B0604020202020204" pitchFamily="34" charset="0"/>
              </a:rPr>
              <a:t>DHP CCB       375 ► 553 (+47%)</a:t>
            </a:r>
          </a:p>
          <a:p>
            <a:pPr eaLnBrk="1" hangingPunct="1">
              <a:spcBef>
                <a:spcPct val="0"/>
              </a:spcBef>
              <a:buClrTx/>
              <a:buSzTx/>
              <a:buFontTx/>
              <a:buNone/>
            </a:pPr>
            <a:endParaRPr lang="en-NZ" altLang="en-US" sz="3600" dirty="0">
              <a:latin typeface="Arial" panose="020B0604020202020204" pitchFamily="34" charset="0"/>
            </a:endParaRPr>
          </a:p>
          <a:p>
            <a:pPr eaLnBrk="1" hangingPunct="1">
              <a:spcBef>
                <a:spcPct val="0"/>
              </a:spcBef>
              <a:buClrTx/>
              <a:buSzTx/>
              <a:buFontTx/>
              <a:buNone/>
            </a:pPr>
            <a:r>
              <a:rPr lang="en-NZ" altLang="en-US" sz="3600" dirty="0">
                <a:latin typeface="Arial" panose="020B0604020202020204" pitchFamily="34" charset="0"/>
              </a:rPr>
              <a:t>SPTN 29 ►100 (+245%)</a:t>
            </a:r>
          </a:p>
          <a:p>
            <a:pPr eaLnBrk="1" hangingPunct="1">
              <a:spcBef>
                <a:spcPct val="0"/>
              </a:spcBef>
              <a:buClrTx/>
              <a:buSzTx/>
              <a:buFontTx/>
              <a:buNone/>
            </a:pPr>
            <a:endParaRPr lang="en-NZ" altLang="en-US" sz="3600" dirty="0">
              <a:latin typeface="Arial" panose="020B0604020202020204" pitchFamily="34" charset="0"/>
            </a:endParaRPr>
          </a:p>
          <a:p>
            <a:pPr eaLnBrk="1" hangingPunct="1">
              <a:spcBef>
                <a:spcPct val="0"/>
              </a:spcBef>
              <a:buClrTx/>
              <a:buSzTx/>
              <a:buFontTx/>
              <a:buNone/>
            </a:pPr>
            <a:r>
              <a:rPr lang="en-NZ" altLang="en-US" sz="3600" dirty="0">
                <a:latin typeface="Arial" panose="020B0604020202020204" pitchFamily="34" charset="0"/>
              </a:rPr>
              <a:t>Thiazide prescriptions unchanged but mean dose ↑ 40%</a:t>
            </a:r>
          </a:p>
        </p:txBody>
      </p:sp>
    </p:spTree>
  </p:cSld>
  <p:clrMapOvr>
    <a:masterClrMapping/>
  </p:clrMapOvr>
  <mc:AlternateContent xmlns:mc="http://schemas.openxmlformats.org/markup-compatibility/2006" xmlns:p14="http://schemas.microsoft.com/office/powerpoint/2010/main">
    <mc:Choice Requires="p14">
      <p:transition spd="slow" p14:dur="2000" advTm="61564"/>
    </mc:Choice>
    <mc:Fallback xmlns="">
      <p:transition spd="slow" advTm="61564"/>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B4E124D-0F31-44E4-B537-08FC425ABB7D}"/>
              </a:ext>
            </a:extLst>
          </p:cNvPr>
          <p:cNvPicPr>
            <a:picLocks noChangeAspect="1"/>
          </p:cNvPicPr>
          <p:nvPr/>
        </p:nvPicPr>
        <p:blipFill>
          <a:blip r:embed="rId2"/>
          <a:stretch>
            <a:fillRect/>
          </a:stretch>
        </p:blipFill>
        <p:spPr>
          <a:xfrm>
            <a:off x="0" y="1673"/>
            <a:ext cx="12192000" cy="6854653"/>
          </a:xfrm>
          <a:prstGeom prst="rect">
            <a:avLst/>
          </a:prstGeom>
        </p:spPr>
      </p:pic>
    </p:spTree>
    <p:extLst>
      <p:ext uri="{BB962C8B-B14F-4D97-AF65-F5344CB8AC3E}">
        <p14:creationId xmlns:p14="http://schemas.microsoft.com/office/powerpoint/2010/main" val="26673768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Placeholder 2">
            <a:extLst>
              <a:ext uri="{FF2B5EF4-FFF2-40B4-BE49-F238E27FC236}">
                <a16:creationId xmlns:a16="http://schemas.microsoft.com/office/drawing/2014/main" id="{87D4345B-4436-4579-9FC6-9F7466CCAC89}"/>
              </a:ext>
            </a:extLst>
          </p:cNvPr>
          <p:cNvSpPr txBox="1">
            <a:spLocks/>
          </p:cNvSpPr>
          <p:nvPr/>
        </p:nvSpPr>
        <p:spPr bwMode="auto">
          <a:xfrm>
            <a:off x="1524000" y="5595938"/>
            <a:ext cx="9144000"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28600" tIns="0" rIns="228600" bIns="0"/>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400"/>
              <a:t>From: 2018 ESC/ESH Guidelines for the management of arterial hypertension</a:t>
            </a:r>
          </a:p>
          <a:p>
            <a:pPr eaLnBrk="1" hangingPunct="1">
              <a:spcBef>
                <a:spcPct val="0"/>
              </a:spcBef>
              <a:buFontTx/>
              <a:buNone/>
            </a:pPr>
            <a:r>
              <a:rPr lang="en-US" altLang="en-US" sz="1200"/>
              <a:t>Eur Heart J. 2018;39(33):3021-3104. doi:10.1093/eurheartj/ehy339</a:t>
            </a:r>
          </a:p>
          <a:p>
            <a:pPr eaLnBrk="1" hangingPunct="1">
              <a:spcBef>
                <a:spcPct val="0"/>
              </a:spcBef>
              <a:buFontTx/>
              <a:buNone/>
            </a:pPr>
            <a:r>
              <a:rPr lang="en-US" altLang="en-US" sz="1200"/>
              <a:t>Eur Heart J | This article has been co-published in the European Heart Journal (doi: 10.1093/eurheartj/ehy339) and Journal of Hypertension (doi:10.1097/HJH. 10.1097/HJH.0000000000001940), and in a shortened version in Blood Pressure. All rights reserved. ©European Society of Cardiology and European Society of Hypertension 2018. The articles in European Heart Journal and Journal of Hypertension are identical except for minor stylistic and spelling differences in keeping with each journal's style. Any citation can be used when citing this article.This article is published and distributed under the terms of the Oxford University Press, Standard Journals Publication Model (https://academic.oup.com/journals/pages/open_access/funder_policies/chorus/standard_publication_model)</a:t>
            </a:r>
          </a:p>
        </p:txBody>
      </p:sp>
      <p:sp>
        <p:nvSpPr>
          <p:cNvPr id="23555" name="Rectangle 2">
            <a:extLst>
              <a:ext uri="{FF2B5EF4-FFF2-40B4-BE49-F238E27FC236}">
                <a16:creationId xmlns:a16="http://schemas.microsoft.com/office/drawing/2014/main" id="{BC351255-2483-4406-B768-C068A9BDE057}"/>
              </a:ext>
            </a:extLst>
          </p:cNvPr>
          <p:cNvSpPr>
            <a:spLocks noChangeArrowheads="1"/>
          </p:cNvSpPr>
          <p:nvPr/>
        </p:nvSpPr>
        <p:spPr bwMode="auto">
          <a:xfrm>
            <a:off x="1524000" y="0"/>
            <a:ext cx="9144000" cy="6858000"/>
          </a:xfrm>
          <a:prstGeom prst="rect">
            <a:avLst/>
          </a:prstGeom>
          <a:noFill/>
          <a:ln w="25400">
            <a:solidFill>
              <a:srgbClr val="F2F2F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800">
              <a:solidFill>
                <a:srgbClr val="FFFFFF"/>
              </a:solidFill>
            </a:endParaRPr>
          </a:p>
        </p:txBody>
      </p:sp>
      <p:cxnSp>
        <p:nvCxnSpPr>
          <p:cNvPr id="23556" name="Straight Connector 8">
            <a:extLst>
              <a:ext uri="{FF2B5EF4-FFF2-40B4-BE49-F238E27FC236}">
                <a16:creationId xmlns:a16="http://schemas.microsoft.com/office/drawing/2014/main" id="{DE543174-1DA4-499A-9ABE-640E94EC888A}"/>
              </a:ext>
            </a:extLst>
          </p:cNvPr>
          <p:cNvCxnSpPr>
            <a:cxnSpLocks noChangeShapeType="1"/>
          </p:cNvCxnSpPr>
          <p:nvPr/>
        </p:nvCxnSpPr>
        <p:spPr bwMode="auto">
          <a:xfrm>
            <a:off x="1524000" y="5518150"/>
            <a:ext cx="9144000" cy="0"/>
          </a:xfrm>
          <a:prstGeom prst="line">
            <a:avLst/>
          </a:prstGeom>
          <a:noFill/>
          <a:ln w="6350">
            <a:solidFill>
              <a:schemeClr val="tx1"/>
            </a:solidFill>
            <a:miter lim="800000"/>
            <a:headEnd/>
            <a:tailEnd/>
          </a:ln>
          <a:extLst>
            <a:ext uri="{909E8E84-426E-40DD-AFC4-6F175D3DCCD1}">
              <a14:hiddenFill xmlns:a14="http://schemas.microsoft.com/office/drawing/2010/main">
                <a:noFill/>
              </a14:hiddenFill>
            </a:ext>
          </a:extLst>
        </p:spPr>
      </p:cxnSp>
      <p:sp>
        <p:nvSpPr>
          <p:cNvPr id="23557" name="TextBox 3">
            <a:extLst>
              <a:ext uri="{FF2B5EF4-FFF2-40B4-BE49-F238E27FC236}">
                <a16:creationId xmlns:a16="http://schemas.microsoft.com/office/drawing/2014/main" id="{73C3E2A9-CC5B-409B-881B-49E9D5529279}"/>
              </a:ext>
            </a:extLst>
          </p:cNvPr>
          <p:cNvSpPr txBox="1">
            <a:spLocks noChangeArrowheads="1"/>
          </p:cNvSpPr>
          <p:nvPr/>
        </p:nvSpPr>
        <p:spPr bwMode="auto">
          <a:xfrm>
            <a:off x="1524000" y="244475"/>
            <a:ext cx="914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400"/>
          </a:p>
        </p:txBody>
      </p:sp>
      <p:pic>
        <p:nvPicPr>
          <p:cNvPr id="23558" name="Picture 6" descr="Cover">
            <a:extLst>
              <a:ext uri="{FF2B5EF4-FFF2-40B4-BE49-F238E27FC236}">
                <a16:creationId xmlns:a16="http://schemas.microsoft.com/office/drawing/2014/main" id="{C6048409-CCF8-4C3A-9215-174C2AE660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1028701"/>
            <a:ext cx="5943600" cy="297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134779"/>
    </mc:Choice>
    <mc:Fallback xmlns="">
      <p:transition spd="slow" advTm="134779"/>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 Placeholder 2">
            <a:extLst>
              <a:ext uri="{FF2B5EF4-FFF2-40B4-BE49-F238E27FC236}">
                <a16:creationId xmlns:a16="http://schemas.microsoft.com/office/drawing/2014/main" id="{B236B12B-5FD1-4666-9FF0-EA1186FC936E}"/>
              </a:ext>
            </a:extLst>
          </p:cNvPr>
          <p:cNvSpPr txBox="1">
            <a:spLocks/>
          </p:cNvSpPr>
          <p:nvPr/>
        </p:nvSpPr>
        <p:spPr bwMode="auto">
          <a:xfrm>
            <a:off x="1524000" y="5595938"/>
            <a:ext cx="9144000"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28600" tIns="0" rIns="228600" bIns="0"/>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400"/>
              <a:t>From: 2018 ESC/ESH Guidelines for the management of arterial hypertension</a:t>
            </a:r>
          </a:p>
          <a:p>
            <a:pPr eaLnBrk="1" hangingPunct="1">
              <a:spcBef>
                <a:spcPct val="0"/>
              </a:spcBef>
              <a:buFontTx/>
              <a:buNone/>
            </a:pPr>
            <a:r>
              <a:rPr lang="en-US" altLang="en-US" sz="1200"/>
              <a:t>Eur Heart J. 2018;39(33):3021-3104. doi:10.1093/eurheartj/ehy339</a:t>
            </a:r>
          </a:p>
          <a:p>
            <a:pPr eaLnBrk="1" hangingPunct="1">
              <a:spcBef>
                <a:spcPct val="0"/>
              </a:spcBef>
              <a:buFontTx/>
              <a:buNone/>
            </a:pPr>
            <a:r>
              <a:rPr lang="en-US" altLang="en-US" sz="1200"/>
              <a:t>Eur Heart J | This article has been co-published in the European Heart Journal (doi: 10.1093/eurheartj/ehy339) and Journal of Hypertension (doi:10.1097/HJH. 10.1097/HJH.0000000000001940), and in a shortened version in Blood Pressure. All rights reserved. ©European Society of Cardiology and European Society of Hypertension 2018. The articles in European Heart Journal and Journal of Hypertension are identical except for minor stylistic and spelling differences in keeping with each journal's style. Any citation can be used when citing this article.This article is published and distributed under the terms of the Oxford University Press, Standard Journals Publication Model (https://academic.oup.com/journals/pages/open_access/funder_policies/chorus/standard_publication_model)</a:t>
            </a:r>
          </a:p>
        </p:txBody>
      </p:sp>
      <p:sp>
        <p:nvSpPr>
          <p:cNvPr id="25603" name="Rectangle 2">
            <a:extLst>
              <a:ext uri="{FF2B5EF4-FFF2-40B4-BE49-F238E27FC236}">
                <a16:creationId xmlns:a16="http://schemas.microsoft.com/office/drawing/2014/main" id="{6C5F3CB9-C795-41A8-B41A-2BEE2EB9E6F7}"/>
              </a:ext>
            </a:extLst>
          </p:cNvPr>
          <p:cNvSpPr>
            <a:spLocks noChangeArrowheads="1"/>
          </p:cNvSpPr>
          <p:nvPr/>
        </p:nvSpPr>
        <p:spPr bwMode="auto">
          <a:xfrm>
            <a:off x="1524000" y="0"/>
            <a:ext cx="9144000" cy="6858000"/>
          </a:xfrm>
          <a:prstGeom prst="rect">
            <a:avLst/>
          </a:prstGeom>
          <a:noFill/>
          <a:ln w="25400">
            <a:solidFill>
              <a:srgbClr val="F2F2F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800">
              <a:solidFill>
                <a:srgbClr val="FFFFFF"/>
              </a:solidFill>
            </a:endParaRPr>
          </a:p>
        </p:txBody>
      </p:sp>
      <p:cxnSp>
        <p:nvCxnSpPr>
          <p:cNvPr id="25604" name="Straight Connector 8">
            <a:extLst>
              <a:ext uri="{FF2B5EF4-FFF2-40B4-BE49-F238E27FC236}">
                <a16:creationId xmlns:a16="http://schemas.microsoft.com/office/drawing/2014/main" id="{A02CD2B0-77C3-4B97-BD93-BB83D2C7DEFD}"/>
              </a:ext>
            </a:extLst>
          </p:cNvPr>
          <p:cNvCxnSpPr>
            <a:cxnSpLocks noChangeShapeType="1"/>
          </p:cNvCxnSpPr>
          <p:nvPr/>
        </p:nvCxnSpPr>
        <p:spPr bwMode="auto">
          <a:xfrm>
            <a:off x="1524000" y="5518150"/>
            <a:ext cx="9144000" cy="0"/>
          </a:xfrm>
          <a:prstGeom prst="line">
            <a:avLst/>
          </a:prstGeom>
          <a:noFill/>
          <a:ln w="6350">
            <a:solidFill>
              <a:schemeClr val="tx1"/>
            </a:solidFill>
            <a:miter lim="800000"/>
            <a:headEnd/>
            <a:tailEnd/>
          </a:ln>
          <a:extLst>
            <a:ext uri="{909E8E84-426E-40DD-AFC4-6F175D3DCCD1}">
              <a14:hiddenFill xmlns:a14="http://schemas.microsoft.com/office/drawing/2010/main">
                <a:noFill/>
              </a14:hiddenFill>
            </a:ext>
          </a:extLst>
        </p:spPr>
      </p:cxnSp>
      <p:sp>
        <p:nvSpPr>
          <p:cNvPr id="25605" name="TextBox 3">
            <a:extLst>
              <a:ext uri="{FF2B5EF4-FFF2-40B4-BE49-F238E27FC236}">
                <a16:creationId xmlns:a16="http://schemas.microsoft.com/office/drawing/2014/main" id="{8FDDD2C6-2EF6-4088-8928-6D4341DEDEF0}"/>
              </a:ext>
            </a:extLst>
          </p:cNvPr>
          <p:cNvSpPr txBox="1">
            <a:spLocks noChangeArrowheads="1"/>
          </p:cNvSpPr>
          <p:nvPr/>
        </p:nvSpPr>
        <p:spPr bwMode="auto">
          <a:xfrm>
            <a:off x="1524000" y="244475"/>
            <a:ext cx="914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400"/>
          </a:p>
        </p:txBody>
      </p:sp>
      <p:pic>
        <p:nvPicPr>
          <p:cNvPr id="25606" name="Picture 6" descr="Cover">
            <a:extLst>
              <a:ext uri="{FF2B5EF4-FFF2-40B4-BE49-F238E27FC236}">
                <a16:creationId xmlns:a16="http://schemas.microsoft.com/office/drawing/2014/main" id="{07068D7A-B429-4D2D-B67B-BCCBC493B17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1028701"/>
            <a:ext cx="5943600" cy="283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4976"/>
    </mc:Choice>
    <mc:Fallback xmlns="">
      <p:transition spd="slow" advTm="4976"/>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Placeholder 2">
            <a:extLst>
              <a:ext uri="{FF2B5EF4-FFF2-40B4-BE49-F238E27FC236}">
                <a16:creationId xmlns:a16="http://schemas.microsoft.com/office/drawing/2014/main" id="{33BA434E-DCED-4DF5-AF2E-D7DA63C2F4A6}"/>
              </a:ext>
            </a:extLst>
          </p:cNvPr>
          <p:cNvSpPr txBox="1">
            <a:spLocks/>
          </p:cNvSpPr>
          <p:nvPr/>
        </p:nvSpPr>
        <p:spPr bwMode="auto">
          <a:xfrm>
            <a:off x="1524000" y="5595938"/>
            <a:ext cx="9144000"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28600" tIns="0" rIns="228600" bIns="0"/>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400"/>
              <a:t>From: 2018 ESC/ESH Guidelines for the management of arterial hypertension</a:t>
            </a:r>
          </a:p>
          <a:p>
            <a:pPr eaLnBrk="1" hangingPunct="1">
              <a:spcBef>
                <a:spcPct val="0"/>
              </a:spcBef>
              <a:buFontTx/>
              <a:buNone/>
            </a:pPr>
            <a:r>
              <a:rPr lang="en-US" altLang="en-US" sz="1200"/>
              <a:t>Eur Heart J. 2018;39(33):3021-3104. doi:10.1093/eurheartj/ehy339</a:t>
            </a:r>
          </a:p>
          <a:p>
            <a:pPr eaLnBrk="1" hangingPunct="1">
              <a:spcBef>
                <a:spcPct val="0"/>
              </a:spcBef>
              <a:buFontTx/>
              <a:buNone/>
            </a:pPr>
            <a:r>
              <a:rPr lang="en-US" altLang="en-US" sz="1200"/>
              <a:t>Eur Heart J | This article has been co-published in the European Heart Journal (doi: 10.1093/eurheartj/ehy339) and Journal of Hypertension (doi:10.1097/HJH. 10.1097/HJH.0000000000001940), and in a shortened version in Blood Pressure. All rights reserved. ©European Society of Cardiology and European Society of Hypertension 2018. The articles in European Heart Journal and Journal of Hypertension are identical except for minor stylistic and spelling differences in keeping with each journal's style. Any citation can be used when citing this article.This article is published and distributed under the terms of the Oxford University Press, Standard Journals Publication Model (https://academic.oup.com/journals/pages/open_access/funder_policies/chorus/standard_publication_model)</a:t>
            </a:r>
          </a:p>
        </p:txBody>
      </p:sp>
      <p:sp>
        <p:nvSpPr>
          <p:cNvPr id="27651" name="Rectangle 2">
            <a:extLst>
              <a:ext uri="{FF2B5EF4-FFF2-40B4-BE49-F238E27FC236}">
                <a16:creationId xmlns:a16="http://schemas.microsoft.com/office/drawing/2014/main" id="{D0B71513-DB2D-4504-B24B-154ACB881C15}"/>
              </a:ext>
            </a:extLst>
          </p:cNvPr>
          <p:cNvSpPr>
            <a:spLocks noChangeArrowheads="1"/>
          </p:cNvSpPr>
          <p:nvPr/>
        </p:nvSpPr>
        <p:spPr bwMode="auto">
          <a:xfrm>
            <a:off x="1524000" y="0"/>
            <a:ext cx="9144000" cy="6858000"/>
          </a:xfrm>
          <a:prstGeom prst="rect">
            <a:avLst/>
          </a:prstGeom>
          <a:noFill/>
          <a:ln w="25400">
            <a:solidFill>
              <a:srgbClr val="F2F2F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800">
              <a:solidFill>
                <a:srgbClr val="FFFFFF"/>
              </a:solidFill>
            </a:endParaRPr>
          </a:p>
        </p:txBody>
      </p:sp>
      <p:cxnSp>
        <p:nvCxnSpPr>
          <p:cNvPr id="27652" name="Straight Connector 8">
            <a:extLst>
              <a:ext uri="{FF2B5EF4-FFF2-40B4-BE49-F238E27FC236}">
                <a16:creationId xmlns:a16="http://schemas.microsoft.com/office/drawing/2014/main" id="{D2C0D7A1-DA90-4EF3-9361-DD015B002306}"/>
              </a:ext>
            </a:extLst>
          </p:cNvPr>
          <p:cNvCxnSpPr>
            <a:cxnSpLocks noChangeShapeType="1"/>
          </p:cNvCxnSpPr>
          <p:nvPr/>
        </p:nvCxnSpPr>
        <p:spPr bwMode="auto">
          <a:xfrm>
            <a:off x="1524000" y="5518150"/>
            <a:ext cx="9144000" cy="0"/>
          </a:xfrm>
          <a:prstGeom prst="line">
            <a:avLst/>
          </a:prstGeom>
          <a:noFill/>
          <a:ln w="6350">
            <a:solidFill>
              <a:schemeClr val="tx1"/>
            </a:solidFill>
            <a:miter lim="800000"/>
            <a:headEnd/>
            <a:tailEnd/>
          </a:ln>
          <a:extLst>
            <a:ext uri="{909E8E84-426E-40DD-AFC4-6F175D3DCCD1}">
              <a14:hiddenFill xmlns:a14="http://schemas.microsoft.com/office/drawing/2010/main">
                <a:noFill/>
              </a14:hiddenFill>
            </a:ext>
          </a:extLst>
        </p:spPr>
      </p:cxnSp>
      <p:sp>
        <p:nvSpPr>
          <p:cNvPr id="27653" name="TextBox 3">
            <a:extLst>
              <a:ext uri="{FF2B5EF4-FFF2-40B4-BE49-F238E27FC236}">
                <a16:creationId xmlns:a16="http://schemas.microsoft.com/office/drawing/2014/main" id="{DD7119E6-4A67-4841-8DE2-B4C54E217AF3}"/>
              </a:ext>
            </a:extLst>
          </p:cNvPr>
          <p:cNvSpPr txBox="1">
            <a:spLocks noChangeArrowheads="1"/>
          </p:cNvSpPr>
          <p:nvPr/>
        </p:nvSpPr>
        <p:spPr bwMode="auto">
          <a:xfrm>
            <a:off x="1524000" y="244475"/>
            <a:ext cx="914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400"/>
          </a:p>
        </p:txBody>
      </p:sp>
      <p:pic>
        <p:nvPicPr>
          <p:cNvPr id="27654" name="Picture 6" descr="Cover">
            <a:extLst>
              <a:ext uri="{FF2B5EF4-FFF2-40B4-BE49-F238E27FC236}">
                <a16:creationId xmlns:a16="http://schemas.microsoft.com/office/drawing/2014/main" id="{E09A6E21-3DAB-48F9-B6F6-5C9BCCD235D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1028701"/>
            <a:ext cx="5943600"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4805"/>
    </mc:Choice>
    <mc:Fallback xmlns="">
      <p:transition spd="slow" advTm="4805"/>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 Placeholder 2">
            <a:extLst>
              <a:ext uri="{FF2B5EF4-FFF2-40B4-BE49-F238E27FC236}">
                <a16:creationId xmlns:a16="http://schemas.microsoft.com/office/drawing/2014/main" id="{722D008F-708B-4A0A-892C-1E4CFA6161DB}"/>
              </a:ext>
            </a:extLst>
          </p:cNvPr>
          <p:cNvSpPr txBox="1">
            <a:spLocks/>
          </p:cNvSpPr>
          <p:nvPr/>
        </p:nvSpPr>
        <p:spPr bwMode="auto">
          <a:xfrm>
            <a:off x="1524000" y="5595938"/>
            <a:ext cx="9144000"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28600" tIns="0" rIns="228600" bIns="0"/>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400"/>
              <a:t>From: 2018 ESC/ESH Guidelines for the management of arterial hypertension</a:t>
            </a:r>
          </a:p>
          <a:p>
            <a:pPr eaLnBrk="1" hangingPunct="1">
              <a:spcBef>
                <a:spcPct val="0"/>
              </a:spcBef>
              <a:buFontTx/>
              <a:buNone/>
            </a:pPr>
            <a:r>
              <a:rPr lang="en-US" altLang="en-US" sz="1200"/>
              <a:t>Eur Heart J. 2018;39(33):3021-3104. doi:10.1093/eurheartj/ehy339</a:t>
            </a:r>
          </a:p>
          <a:p>
            <a:pPr eaLnBrk="1" hangingPunct="1">
              <a:spcBef>
                <a:spcPct val="0"/>
              </a:spcBef>
              <a:buFontTx/>
              <a:buNone/>
            </a:pPr>
            <a:r>
              <a:rPr lang="en-US" altLang="en-US" sz="1200"/>
              <a:t>Eur Heart J | This article has been co-published in the European Heart Journal (doi: 10.1093/eurheartj/ehy339) and Journal of Hypertension (doi:10.1097/HJH. 10.1097/HJH.0000000000001940), and in a shortened version in Blood Pressure. All rights reserved. ©European Society of Cardiology and European Society of Hypertension 2018. The articles in European Heart Journal and Journal of Hypertension are identical except for minor stylistic and spelling differences in keeping with each journal's style. Any citation can be used when citing this article.This article is published and distributed under the terms of the Oxford University Press, Standard Journals Publication Model (https://academic.oup.com/journals/pages/open_access/funder_policies/chorus/standard_publication_model)</a:t>
            </a:r>
          </a:p>
        </p:txBody>
      </p:sp>
      <p:sp>
        <p:nvSpPr>
          <p:cNvPr id="29699" name="Rectangle 2">
            <a:extLst>
              <a:ext uri="{FF2B5EF4-FFF2-40B4-BE49-F238E27FC236}">
                <a16:creationId xmlns:a16="http://schemas.microsoft.com/office/drawing/2014/main" id="{62FA94F3-1DF7-4B9F-B756-F6EE3B8AE146}"/>
              </a:ext>
            </a:extLst>
          </p:cNvPr>
          <p:cNvSpPr>
            <a:spLocks noChangeArrowheads="1"/>
          </p:cNvSpPr>
          <p:nvPr/>
        </p:nvSpPr>
        <p:spPr bwMode="auto">
          <a:xfrm>
            <a:off x="1524000" y="0"/>
            <a:ext cx="9144000" cy="6858000"/>
          </a:xfrm>
          <a:prstGeom prst="rect">
            <a:avLst/>
          </a:prstGeom>
          <a:noFill/>
          <a:ln w="25400">
            <a:solidFill>
              <a:srgbClr val="F2F2F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800">
              <a:solidFill>
                <a:srgbClr val="FFFFFF"/>
              </a:solidFill>
            </a:endParaRPr>
          </a:p>
        </p:txBody>
      </p:sp>
      <p:cxnSp>
        <p:nvCxnSpPr>
          <p:cNvPr id="29700" name="Straight Connector 8">
            <a:extLst>
              <a:ext uri="{FF2B5EF4-FFF2-40B4-BE49-F238E27FC236}">
                <a16:creationId xmlns:a16="http://schemas.microsoft.com/office/drawing/2014/main" id="{D0976CE8-D1BF-4992-AF83-6412C44EB9D2}"/>
              </a:ext>
            </a:extLst>
          </p:cNvPr>
          <p:cNvCxnSpPr>
            <a:cxnSpLocks noChangeShapeType="1"/>
          </p:cNvCxnSpPr>
          <p:nvPr/>
        </p:nvCxnSpPr>
        <p:spPr bwMode="auto">
          <a:xfrm>
            <a:off x="1524000" y="5518150"/>
            <a:ext cx="9144000" cy="0"/>
          </a:xfrm>
          <a:prstGeom prst="line">
            <a:avLst/>
          </a:prstGeom>
          <a:noFill/>
          <a:ln w="6350">
            <a:solidFill>
              <a:schemeClr val="tx1"/>
            </a:solidFill>
            <a:miter lim="800000"/>
            <a:headEnd/>
            <a:tailEnd/>
          </a:ln>
          <a:extLst>
            <a:ext uri="{909E8E84-426E-40DD-AFC4-6F175D3DCCD1}">
              <a14:hiddenFill xmlns:a14="http://schemas.microsoft.com/office/drawing/2010/main">
                <a:noFill/>
              </a14:hiddenFill>
            </a:ext>
          </a:extLst>
        </p:spPr>
      </p:cxnSp>
      <p:sp>
        <p:nvSpPr>
          <p:cNvPr id="29701" name="TextBox 3">
            <a:extLst>
              <a:ext uri="{FF2B5EF4-FFF2-40B4-BE49-F238E27FC236}">
                <a16:creationId xmlns:a16="http://schemas.microsoft.com/office/drawing/2014/main" id="{FB6A47B4-5F8B-46E9-82BE-641289AFF869}"/>
              </a:ext>
            </a:extLst>
          </p:cNvPr>
          <p:cNvSpPr txBox="1">
            <a:spLocks noChangeArrowheads="1"/>
          </p:cNvSpPr>
          <p:nvPr/>
        </p:nvSpPr>
        <p:spPr bwMode="auto">
          <a:xfrm>
            <a:off x="1524000" y="244475"/>
            <a:ext cx="914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400"/>
          </a:p>
        </p:txBody>
      </p:sp>
      <p:pic>
        <p:nvPicPr>
          <p:cNvPr id="29702" name="Picture 6" descr="Cover">
            <a:extLst>
              <a:ext uri="{FF2B5EF4-FFF2-40B4-BE49-F238E27FC236}">
                <a16:creationId xmlns:a16="http://schemas.microsoft.com/office/drawing/2014/main" id="{FECEEA11-37B5-488D-A793-39DA53096F0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1028701"/>
            <a:ext cx="5943600" cy="178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4754"/>
    </mc:Choice>
    <mc:Fallback xmlns="">
      <p:transition spd="slow" advTm="4754"/>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1">
            <a:extLst>
              <a:ext uri="{FF2B5EF4-FFF2-40B4-BE49-F238E27FC236}">
                <a16:creationId xmlns:a16="http://schemas.microsoft.com/office/drawing/2014/main" id="{D4E9AE4A-7EA1-40E8-BAB6-8408E08EC7BF}"/>
              </a:ext>
            </a:extLst>
          </p:cNvPr>
          <p:cNvSpPr>
            <a:spLocks noChangeArrowheads="1"/>
          </p:cNvSpPr>
          <p:nvPr/>
        </p:nvSpPr>
        <p:spPr bwMode="auto">
          <a:xfrm>
            <a:off x="3409950" y="489734"/>
            <a:ext cx="6624638" cy="587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NZ" altLang="en-US" sz="3600" b="1" u="sng" dirty="0">
                <a:solidFill>
                  <a:schemeClr val="accent1">
                    <a:lumMod val="75000"/>
                  </a:schemeClr>
                </a:solidFill>
                <a:latin typeface="Arial" panose="020B0604020202020204" pitchFamily="34" charset="0"/>
              </a:rPr>
              <a:t>50 year old European Female</a:t>
            </a:r>
          </a:p>
          <a:p>
            <a:pPr eaLnBrk="1" hangingPunct="1">
              <a:spcBef>
                <a:spcPct val="0"/>
              </a:spcBef>
              <a:buFontTx/>
              <a:buNone/>
            </a:pPr>
            <a:endParaRPr lang="en-NZ" altLang="en-US" sz="2800" dirty="0">
              <a:latin typeface="Arial" panose="020B0604020202020204" pitchFamily="34" charset="0"/>
            </a:endParaRPr>
          </a:p>
          <a:p>
            <a:pPr marL="457200" indent="-457200">
              <a:spcBef>
                <a:spcPct val="0"/>
              </a:spcBef>
            </a:pPr>
            <a:r>
              <a:rPr lang="en-NZ" altLang="en-US" sz="2800" dirty="0">
                <a:latin typeface="Arial" panose="020B0604020202020204" pitchFamily="34" charset="0"/>
              </a:rPr>
              <a:t>	Average clinic </a:t>
            </a:r>
            <a:r>
              <a:rPr lang="en-NZ" altLang="en-US" sz="2800" dirty="0">
                <a:solidFill>
                  <a:srgbClr val="C00000"/>
                </a:solidFill>
                <a:latin typeface="Arial" panose="020B0604020202020204" pitchFamily="34" charset="0"/>
              </a:rPr>
              <a:t>BP158/95</a:t>
            </a:r>
            <a:r>
              <a:rPr lang="en-NZ" altLang="en-US" sz="2800" dirty="0">
                <a:latin typeface="Arial" panose="020B0604020202020204" pitchFamily="34" charset="0"/>
              </a:rPr>
              <a:t> </a:t>
            </a:r>
          </a:p>
          <a:p>
            <a:pPr marL="457200" indent="-457200">
              <a:spcBef>
                <a:spcPct val="0"/>
              </a:spcBef>
            </a:pPr>
            <a:endParaRPr lang="en-NZ" altLang="en-US" sz="2800" dirty="0">
              <a:latin typeface="Arial" panose="020B0604020202020204" pitchFamily="34" charset="0"/>
            </a:endParaRPr>
          </a:p>
          <a:p>
            <a:pPr marL="457200" indent="-457200">
              <a:spcBef>
                <a:spcPct val="0"/>
              </a:spcBef>
            </a:pPr>
            <a:r>
              <a:rPr lang="en-NZ" altLang="en-US" sz="2800" dirty="0">
                <a:latin typeface="Arial" panose="020B0604020202020204" pitchFamily="34" charset="0"/>
              </a:rPr>
              <a:t>	TC 6.1, HDL 1.1</a:t>
            </a:r>
          </a:p>
          <a:p>
            <a:pPr marL="457200" indent="-457200">
              <a:spcBef>
                <a:spcPct val="0"/>
              </a:spcBef>
            </a:pPr>
            <a:endParaRPr lang="en-NZ" altLang="en-US" sz="2800" dirty="0">
              <a:latin typeface="Arial" panose="020B0604020202020204" pitchFamily="34" charset="0"/>
            </a:endParaRPr>
          </a:p>
          <a:p>
            <a:pPr marL="457200" indent="-457200">
              <a:spcBef>
                <a:spcPct val="0"/>
              </a:spcBef>
            </a:pPr>
            <a:r>
              <a:rPr lang="en-NZ" altLang="en-US" sz="2800" dirty="0">
                <a:latin typeface="Arial" panose="020B0604020202020204" pitchFamily="34" charset="0"/>
              </a:rPr>
              <a:t>	Non-smoker, non-diabetic</a:t>
            </a:r>
          </a:p>
          <a:p>
            <a:pPr marL="457200" indent="-457200">
              <a:spcBef>
                <a:spcPct val="0"/>
              </a:spcBef>
            </a:pPr>
            <a:endParaRPr lang="en-NZ" altLang="en-US" sz="2800" dirty="0">
              <a:latin typeface="Arial" panose="020B0604020202020204" pitchFamily="34" charset="0"/>
            </a:endParaRPr>
          </a:p>
          <a:p>
            <a:pPr marL="457200" indent="-457200">
              <a:spcBef>
                <a:spcPct val="0"/>
              </a:spcBef>
            </a:pPr>
            <a:r>
              <a:rPr lang="en-NZ" altLang="en-US" sz="2800" dirty="0">
                <a:latin typeface="Arial" panose="020B0604020202020204" pitchFamily="34" charset="0"/>
              </a:rPr>
              <a:t>	No CKD</a:t>
            </a:r>
          </a:p>
          <a:p>
            <a:pPr marL="457200" indent="-457200">
              <a:spcBef>
                <a:spcPct val="0"/>
              </a:spcBef>
            </a:pPr>
            <a:endParaRPr lang="en-NZ" altLang="en-US" sz="2800" dirty="0">
              <a:latin typeface="Arial" panose="020B0604020202020204" pitchFamily="34" charset="0"/>
            </a:endParaRPr>
          </a:p>
          <a:p>
            <a:pPr marL="457200" indent="-457200">
              <a:spcBef>
                <a:spcPct val="0"/>
              </a:spcBef>
            </a:pPr>
            <a:r>
              <a:rPr lang="en-NZ" altLang="en-US" sz="2800" dirty="0">
                <a:latin typeface="Arial" panose="020B0604020202020204" pitchFamily="34" charset="0"/>
              </a:rPr>
              <a:t>	No family history</a:t>
            </a:r>
          </a:p>
          <a:p>
            <a:pPr marL="457200" indent="-457200">
              <a:spcBef>
                <a:spcPct val="0"/>
              </a:spcBef>
            </a:pPr>
            <a:endParaRPr lang="en-NZ" altLang="en-US" sz="2800" dirty="0">
              <a:latin typeface="Arial" panose="020B0604020202020204" pitchFamily="34" charset="0"/>
            </a:endParaRPr>
          </a:p>
          <a:p>
            <a:pPr marL="457200" indent="-457200">
              <a:spcBef>
                <a:spcPct val="0"/>
              </a:spcBef>
            </a:pPr>
            <a:r>
              <a:rPr lang="en-NZ" altLang="en-US" sz="2800" dirty="0">
                <a:latin typeface="Arial" panose="020B0604020202020204" pitchFamily="34" charset="0"/>
              </a:rPr>
              <a:t>	No AF</a:t>
            </a:r>
            <a:r>
              <a:rPr lang="en-NZ" altLang="en-US" sz="2800" dirty="0">
                <a:solidFill>
                  <a:srgbClr val="FF0000"/>
                </a:solidFill>
                <a:latin typeface="Arial" panose="020B0604020202020204" pitchFamily="34" charset="0"/>
              </a:rPr>
              <a:t>	</a:t>
            </a:r>
            <a:endParaRPr lang="en-NZ" altLang="en-US" sz="2800" b="1" dirty="0">
              <a:solidFill>
                <a:srgbClr val="FF0000"/>
              </a:solidFill>
              <a:latin typeface="Arial" panose="020B0604020202020204" pitchFamily="34"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13546"/>
    </mc:Choice>
    <mc:Fallback xmlns="">
      <p:transition spd="slow" advTm="13546"/>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7890">
                                            <p:txEl>
                                              <p:pRg st="0" end="0"/>
                                            </p:txEl>
                                          </p:spTgt>
                                        </p:tgtEl>
                                        <p:attrNameLst>
                                          <p:attrName>style.visibility</p:attrName>
                                        </p:attrNameLst>
                                      </p:cBhvr>
                                      <p:to>
                                        <p:strVal val="visible"/>
                                      </p:to>
                                    </p:set>
                                    <p:anim calcmode="lin" valueType="num">
                                      <p:cBhvr additive="base">
                                        <p:cTn id="7" dur="500" fill="hold"/>
                                        <p:tgtEl>
                                          <p:spTgt spid="37890">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0">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7890">
                                            <p:txEl>
                                              <p:pRg st="2" end="2"/>
                                            </p:txEl>
                                          </p:spTgt>
                                        </p:tgtEl>
                                        <p:attrNameLst>
                                          <p:attrName>style.visibility</p:attrName>
                                        </p:attrNameLst>
                                      </p:cBhvr>
                                      <p:to>
                                        <p:strVal val="visible"/>
                                      </p:to>
                                    </p:set>
                                    <p:anim calcmode="lin" valueType="num">
                                      <p:cBhvr additive="base">
                                        <p:cTn id="11" dur="500" fill="hold"/>
                                        <p:tgtEl>
                                          <p:spTgt spid="37890">
                                            <p:txEl>
                                              <p:pRg st="2" end="2"/>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7890">
                                            <p:txEl>
                                              <p:pRg st="2" end="2"/>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7890">
                                            <p:txEl>
                                              <p:pRg st="4" end="4"/>
                                            </p:txEl>
                                          </p:spTgt>
                                        </p:tgtEl>
                                        <p:attrNameLst>
                                          <p:attrName>style.visibility</p:attrName>
                                        </p:attrNameLst>
                                      </p:cBhvr>
                                      <p:to>
                                        <p:strVal val="visible"/>
                                      </p:to>
                                    </p:set>
                                    <p:anim calcmode="lin" valueType="num">
                                      <p:cBhvr additive="base">
                                        <p:cTn id="15" dur="500" fill="hold"/>
                                        <p:tgtEl>
                                          <p:spTgt spid="37890">
                                            <p:txEl>
                                              <p:pRg st="4" end="4"/>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7890">
                                            <p:txEl>
                                              <p:pRg st="4" end="4"/>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7890">
                                            <p:txEl>
                                              <p:pRg st="6" end="6"/>
                                            </p:txEl>
                                          </p:spTgt>
                                        </p:tgtEl>
                                        <p:attrNameLst>
                                          <p:attrName>style.visibility</p:attrName>
                                        </p:attrNameLst>
                                      </p:cBhvr>
                                      <p:to>
                                        <p:strVal val="visible"/>
                                      </p:to>
                                    </p:set>
                                    <p:anim calcmode="lin" valueType="num">
                                      <p:cBhvr additive="base">
                                        <p:cTn id="19" dur="500" fill="hold"/>
                                        <p:tgtEl>
                                          <p:spTgt spid="37890">
                                            <p:txEl>
                                              <p:pRg st="6" end="6"/>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0">
                                            <p:txEl>
                                              <p:pRg st="6" end="6"/>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7890">
                                            <p:txEl>
                                              <p:pRg st="8" end="8"/>
                                            </p:txEl>
                                          </p:spTgt>
                                        </p:tgtEl>
                                        <p:attrNameLst>
                                          <p:attrName>style.visibility</p:attrName>
                                        </p:attrNameLst>
                                      </p:cBhvr>
                                      <p:to>
                                        <p:strVal val="visible"/>
                                      </p:to>
                                    </p:set>
                                    <p:anim calcmode="lin" valueType="num">
                                      <p:cBhvr additive="base">
                                        <p:cTn id="23" dur="500" fill="hold"/>
                                        <p:tgtEl>
                                          <p:spTgt spid="37890">
                                            <p:txEl>
                                              <p:pRg st="8" end="8"/>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7890">
                                            <p:txEl>
                                              <p:pRg st="8" end="8"/>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7890">
                                            <p:txEl>
                                              <p:pRg st="10" end="10"/>
                                            </p:txEl>
                                          </p:spTgt>
                                        </p:tgtEl>
                                        <p:attrNameLst>
                                          <p:attrName>style.visibility</p:attrName>
                                        </p:attrNameLst>
                                      </p:cBhvr>
                                      <p:to>
                                        <p:strVal val="visible"/>
                                      </p:to>
                                    </p:set>
                                    <p:anim calcmode="lin" valueType="num">
                                      <p:cBhvr additive="base">
                                        <p:cTn id="27" dur="500" fill="hold"/>
                                        <p:tgtEl>
                                          <p:spTgt spid="37890">
                                            <p:txEl>
                                              <p:pRg st="10" end="1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7890">
                                            <p:txEl>
                                              <p:pRg st="10" end="10"/>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7890">
                                            <p:txEl>
                                              <p:pRg st="12" end="12"/>
                                            </p:txEl>
                                          </p:spTgt>
                                        </p:tgtEl>
                                        <p:attrNameLst>
                                          <p:attrName>style.visibility</p:attrName>
                                        </p:attrNameLst>
                                      </p:cBhvr>
                                      <p:to>
                                        <p:strVal val="visible"/>
                                      </p:to>
                                    </p:set>
                                    <p:anim calcmode="lin" valueType="num">
                                      <p:cBhvr additive="base">
                                        <p:cTn id="31" dur="500" fill="hold"/>
                                        <p:tgtEl>
                                          <p:spTgt spid="37890">
                                            <p:txEl>
                                              <p:pRg st="12" end="1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890">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 Placeholder 2">
            <a:extLst>
              <a:ext uri="{FF2B5EF4-FFF2-40B4-BE49-F238E27FC236}">
                <a16:creationId xmlns:a16="http://schemas.microsoft.com/office/drawing/2014/main" id="{93D25AE6-FD53-44DD-AC30-BDEE48E0294C}"/>
              </a:ext>
            </a:extLst>
          </p:cNvPr>
          <p:cNvSpPr txBox="1">
            <a:spLocks/>
          </p:cNvSpPr>
          <p:nvPr/>
        </p:nvSpPr>
        <p:spPr bwMode="auto">
          <a:xfrm>
            <a:off x="1524000" y="5595938"/>
            <a:ext cx="9144000" cy="1262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28600" tIns="0" rIns="228600" bIns="0"/>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en-US" altLang="en-US" sz="1400"/>
              <a:t>From: 2018 ESC/ESH Guidelines for the management of arterial hypertension</a:t>
            </a:r>
          </a:p>
          <a:p>
            <a:pPr eaLnBrk="1" hangingPunct="1">
              <a:spcBef>
                <a:spcPct val="0"/>
              </a:spcBef>
              <a:buFontTx/>
              <a:buNone/>
            </a:pPr>
            <a:r>
              <a:rPr lang="en-US" altLang="en-US" sz="1200"/>
              <a:t>Eur Heart J. 2018;39(33):3021-3104. doi:10.1093/eurheartj/ehy339</a:t>
            </a:r>
          </a:p>
          <a:p>
            <a:pPr eaLnBrk="1" hangingPunct="1">
              <a:spcBef>
                <a:spcPct val="0"/>
              </a:spcBef>
              <a:buFontTx/>
              <a:buNone/>
            </a:pPr>
            <a:r>
              <a:rPr lang="en-US" altLang="en-US" sz="1200"/>
              <a:t>Eur Heart J | This article has been co-published in the European Heart Journal (doi: 10.1093/eurheartj/ehy339) and Journal of Hypertension (doi:10.1097/HJH. 10.1097/HJH.0000000000001940), and in a shortened version in Blood Pressure. All rights reserved. ©European Society of Cardiology and European Society of Hypertension 2018. The articles in European Heart Journal and Journal of Hypertension are identical except for minor stylistic and spelling differences in keeping with each journal's style. Any citation can be used when citing this article.This article is published and distributed under the terms of the Oxford University Press, Standard Journals Publication Model (https://academic.oup.com/journals/pages/open_access/funder_policies/chorus/standard_publication_model)</a:t>
            </a:r>
          </a:p>
        </p:txBody>
      </p:sp>
      <p:sp>
        <p:nvSpPr>
          <p:cNvPr id="31747" name="Rectangle 2">
            <a:extLst>
              <a:ext uri="{FF2B5EF4-FFF2-40B4-BE49-F238E27FC236}">
                <a16:creationId xmlns:a16="http://schemas.microsoft.com/office/drawing/2014/main" id="{17199312-488C-4113-8720-165AAE5076DA}"/>
              </a:ext>
            </a:extLst>
          </p:cNvPr>
          <p:cNvSpPr>
            <a:spLocks noChangeArrowheads="1"/>
          </p:cNvSpPr>
          <p:nvPr/>
        </p:nvSpPr>
        <p:spPr bwMode="auto">
          <a:xfrm>
            <a:off x="1524000" y="0"/>
            <a:ext cx="9144000" cy="6858000"/>
          </a:xfrm>
          <a:prstGeom prst="rect">
            <a:avLst/>
          </a:prstGeom>
          <a:noFill/>
          <a:ln w="25400">
            <a:solidFill>
              <a:srgbClr val="F2F2F2"/>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800">
              <a:solidFill>
                <a:srgbClr val="FFFFFF"/>
              </a:solidFill>
            </a:endParaRPr>
          </a:p>
        </p:txBody>
      </p:sp>
      <p:cxnSp>
        <p:nvCxnSpPr>
          <p:cNvPr id="31748" name="Straight Connector 8">
            <a:extLst>
              <a:ext uri="{FF2B5EF4-FFF2-40B4-BE49-F238E27FC236}">
                <a16:creationId xmlns:a16="http://schemas.microsoft.com/office/drawing/2014/main" id="{0C7BBCBD-5B96-4DE2-ADFE-14F488033D7B}"/>
              </a:ext>
            </a:extLst>
          </p:cNvPr>
          <p:cNvCxnSpPr>
            <a:cxnSpLocks noChangeShapeType="1"/>
          </p:cNvCxnSpPr>
          <p:nvPr/>
        </p:nvCxnSpPr>
        <p:spPr bwMode="auto">
          <a:xfrm>
            <a:off x="1524000" y="5518150"/>
            <a:ext cx="9144000" cy="0"/>
          </a:xfrm>
          <a:prstGeom prst="line">
            <a:avLst/>
          </a:prstGeom>
          <a:noFill/>
          <a:ln w="6350">
            <a:solidFill>
              <a:schemeClr val="tx1"/>
            </a:solidFill>
            <a:miter lim="800000"/>
            <a:headEnd/>
            <a:tailEnd/>
          </a:ln>
          <a:extLst>
            <a:ext uri="{909E8E84-426E-40DD-AFC4-6F175D3DCCD1}">
              <a14:hiddenFill xmlns:a14="http://schemas.microsoft.com/office/drawing/2010/main">
                <a:noFill/>
              </a14:hiddenFill>
            </a:ext>
          </a:extLst>
        </p:spPr>
      </p:cxnSp>
      <p:sp>
        <p:nvSpPr>
          <p:cNvPr id="31749" name="TextBox 3">
            <a:extLst>
              <a:ext uri="{FF2B5EF4-FFF2-40B4-BE49-F238E27FC236}">
                <a16:creationId xmlns:a16="http://schemas.microsoft.com/office/drawing/2014/main" id="{F5DB2E6E-CADA-48D7-A473-D259097DD899}"/>
              </a:ext>
            </a:extLst>
          </p:cNvPr>
          <p:cNvSpPr txBox="1">
            <a:spLocks noChangeArrowheads="1"/>
          </p:cNvSpPr>
          <p:nvPr/>
        </p:nvSpPr>
        <p:spPr bwMode="auto">
          <a:xfrm>
            <a:off x="1524000" y="244475"/>
            <a:ext cx="9144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9pPr>
          </a:lstStyle>
          <a:p>
            <a:pPr algn="ctr">
              <a:spcBef>
                <a:spcPct val="0"/>
              </a:spcBef>
              <a:buFontTx/>
              <a:buNone/>
            </a:pPr>
            <a:endParaRPr lang="en-US" altLang="en-US" sz="1400"/>
          </a:p>
        </p:txBody>
      </p:sp>
      <p:pic>
        <p:nvPicPr>
          <p:cNvPr id="31750" name="Picture 6" descr="Cover">
            <a:extLst>
              <a:ext uri="{FF2B5EF4-FFF2-40B4-BE49-F238E27FC236}">
                <a16:creationId xmlns:a16="http://schemas.microsoft.com/office/drawing/2014/main" id="{7A7128ED-B684-47D3-903C-5EAC9F37F5A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4200" y="1028700"/>
            <a:ext cx="5943600" cy="226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spd="slow" p14:dur="2000" advTm="8130"/>
    </mc:Choice>
    <mc:Fallback xmlns="">
      <p:transition spd="slow" advTm="813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Image result for tribenzor">
            <a:extLst>
              <a:ext uri="{FF2B5EF4-FFF2-40B4-BE49-F238E27FC236}">
                <a16:creationId xmlns:a16="http://schemas.microsoft.com/office/drawing/2014/main" id="{119523D3-99CF-445D-BE2B-5504EFB5AA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3871" y="379828"/>
            <a:ext cx="4487594" cy="195540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FFC813E-B031-4383-9939-BACF068657DB}"/>
              </a:ext>
            </a:extLst>
          </p:cNvPr>
          <p:cNvSpPr txBox="1"/>
          <p:nvPr/>
        </p:nvSpPr>
        <p:spPr>
          <a:xfrm>
            <a:off x="1491175" y="3059668"/>
            <a:ext cx="9467557" cy="2031325"/>
          </a:xfrm>
          <a:prstGeom prst="rect">
            <a:avLst/>
          </a:prstGeom>
          <a:noFill/>
        </p:spPr>
        <p:txBody>
          <a:bodyPr wrap="square" rtlCol="0">
            <a:spAutoFit/>
          </a:bodyPr>
          <a:lstStyle/>
          <a:p>
            <a:r>
              <a:rPr lang="en-AU" dirty="0"/>
              <a:t>20mg/5mg/12.5mg</a:t>
            </a:r>
          </a:p>
          <a:p>
            <a:r>
              <a:rPr lang="en-AU" dirty="0"/>
              <a:t>↓</a:t>
            </a:r>
          </a:p>
          <a:p>
            <a:r>
              <a:rPr lang="en-AU" dirty="0"/>
              <a:t>40mg/5mg/12.5mg</a:t>
            </a:r>
          </a:p>
          <a:p>
            <a:r>
              <a:rPr lang="en-AU" dirty="0"/>
              <a:t>↓</a:t>
            </a:r>
          </a:p>
          <a:p>
            <a:r>
              <a:rPr lang="en-AU" dirty="0"/>
              <a:t>40mg/5mg/25mg</a:t>
            </a:r>
          </a:p>
          <a:p>
            <a:r>
              <a:rPr lang="en-AU" dirty="0"/>
              <a:t>↓</a:t>
            </a:r>
          </a:p>
          <a:p>
            <a:r>
              <a:rPr lang="en-AU" dirty="0"/>
              <a:t>40mg/10mg/25mg</a:t>
            </a:r>
            <a:endParaRPr lang="en-NZ" dirty="0"/>
          </a:p>
        </p:txBody>
      </p:sp>
    </p:spTree>
    <p:extLst>
      <p:ext uri="{BB962C8B-B14F-4D97-AF65-F5344CB8AC3E}">
        <p14:creationId xmlns:p14="http://schemas.microsoft.com/office/powerpoint/2010/main" val="1004674331"/>
      </p:ext>
    </p:extLst>
  </p:cSld>
  <p:clrMapOvr>
    <a:masterClrMapping/>
  </p:clrMapOvr>
  <mc:AlternateContent xmlns:mc="http://schemas.openxmlformats.org/markup-compatibility/2006" xmlns:p14="http://schemas.microsoft.com/office/powerpoint/2010/main">
    <mc:Choice Requires="p14">
      <p:transition spd="slow" p14:dur="2000" advTm="24816"/>
    </mc:Choice>
    <mc:Fallback xmlns="">
      <p:transition spd="slow" advTm="24816"/>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DA1930D-BC3D-4709-8C4B-F26C2601582B}"/>
              </a:ext>
            </a:extLst>
          </p:cNvPr>
          <p:cNvPicPr>
            <a:picLocks noChangeAspect="1"/>
          </p:cNvPicPr>
          <p:nvPr/>
        </p:nvPicPr>
        <p:blipFill>
          <a:blip r:embed="rId2"/>
          <a:stretch>
            <a:fillRect/>
          </a:stretch>
        </p:blipFill>
        <p:spPr>
          <a:xfrm>
            <a:off x="0" y="1673"/>
            <a:ext cx="12192000" cy="6854653"/>
          </a:xfrm>
          <a:prstGeom prst="rect">
            <a:avLst/>
          </a:prstGeom>
        </p:spPr>
      </p:pic>
    </p:spTree>
    <p:extLst>
      <p:ext uri="{BB962C8B-B14F-4D97-AF65-F5344CB8AC3E}">
        <p14:creationId xmlns:p14="http://schemas.microsoft.com/office/powerpoint/2010/main" val="234322289"/>
      </p:ext>
    </p:extLst>
  </p:cSld>
  <p:clrMapOvr>
    <a:masterClrMapping/>
  </p:clrMapOvr>
  <mc:AlternateContent xmlns:mc="http://schemas.openxmlformats.org/markup-compatibility/2006" xmlns:p14="http://schemas.microsoft.com/office/powerpoint/2010/main">
    <mc:Choice Requires="p14">
      <p:transition spd="slow" p14:dur="2000" advTm="17374"/>
    </mc:Choice>
    <mc:Fallback xmlns="">
      <p:transition spd="slow" advTm="17374"/>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0FF189E-640C-4FFF-88A2-DF425C1E37F3}"/>
              </a:ext>
            </a:extLst>
          </p:cNvPr>
          <p:cNvPicPr>
            <a:picLocks noChangeAspect="1"/>
          </p:cNvPicPr>
          <p:nvPr/>
        </p:nvPicPr>
        <p:blipFill>
          <a:blip r:embed="rId2"/>
          <a:stretch>
            <a:fillRect/>
          </a:stretch>
        </p:blipFill>
        <p:spPr>
          <a:xfrm>
            <a:off x="0" y="1673"/>
            <a:ext cx="12192000" cy="6854653"/>
          </a:xfrm>
          <a:prstGeom prst="rect">
            <a:avLst/>
          </a:prstGeom>
        </p:spPr>
      </p:pic>
    </p:spTree>
    <p:extLst>
      <p:ext uri="{BB962C8B-B14F-4D97-AF65-F5344CB8AC3E}">
        <p14:creationId xmlns:p14="http://schemas.microsoft.com/office/powerpoint/2010/main" val="3293978921"/>
      </p:ext>
    </p:extLst>
  </p:cSld>
  <p:clrMapOvr>
    <a:masterClrMapping/>
  </p:clrMapOvr>
  <mc:AlternateContent xmlns:mc="http://schemas.openxmlformats.org/markup-compatibility/2006" xmlns:p14="http://schemas.microsoft.com/office/powerpoint/2010/main">
    <mc:Choice Requires="p14">
      <p:transition spd="slow" p14:dur="2000" advTm="302491"/>
    </mc:Choice>
    <mc:Fallback xmlns="">
      <p:transition spd="slow" advTm="302491"/>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5697AD1-0C57-47FD-A458-5AE48917C1CD}"/>
              </a:ext>
            </a:extLst>
          </p:cNvPr>
          <p:cNvPicPr>
            <a:picLocks noChangeAspect="1"/>
          </p:cNvPicPr>
          <p:nvPr/>
        </p:nvPicPr>
        <p:blipFill>
          <a:blip r:embed="rId2"/>
          <a:stretch>
            <a:fillRect/>
          </a:stretch>
        </p:blipFill>
        <p:spPr>
          <a:xfrm>
            <a:off x="0" y="1673"/>
            <a:ext cx="12192000" cy="6854653"/>
          </a:xfrm>
          <a:prstGeom prst="rect">
            <a:avLst/>
          </a:prstGeom>
        </p:spPr>
      </p:pic>
    </p:spTree>
    <p:extLst>
      <p:ext uri="{BB962C8B-B14F-4D97-AF65-F5344CB8AC3E}">
        <p14:creationId xmlns:p14="http://schemas.microsoft.com/office/powerpoint/2010/main" val="168349396"/>
      </p:ext>
    </p:extLst>
  </p:cSld>
  <p:clrMapOvr>
    <a:masterClrMapping/>
  </p:clrMapOvr>
  <mc:AlternateContent xmlns:mc="http://schemas.openxmlformats.org/markup-compatibility/2006" xmlns:p14="http://schemas.microsoft.com/office/powerpoint/2010/main">
    <mc:Choice Requires="p14">
      <p:transition spd="slow" p14:dur="2000" advTm="15288"/>
    </mc:Choice>
    <mc:Fallback xmlns="">
      <p:transition spd="slow" advTm="1528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Box 1">
            <a:extLst>
              <a:ext uri="{FF2B5EF4-FFF2-40B4-BE49-F238E27FC236}">
                <a16:creationId xmlns:a16="http://schemas.microsoft.com/office/drawing/2014/main" id="{4D9F955A-3E18-4014-B3D7-CF6030306B2F}"/>
              </a:ext>
            </a:extLst>
          </p:cNvPr>
          <p:cNvSpPr txBox="1">
            <a:spLocks noChangeArrowheads="1"/>
          </p:cNvSpPr>
          <p:nvPr/>
        </p:nvSpPr>
        <p:spPr bwMode="auto">
          <a:xfrm>
            <a:off x="1811337" y="489734"/>
            <a:ext cx="8569325" cy="5878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NZ" altLang="en-US" sz="2400" u="sng" dirty="0">
              <a:latin typeface="Arial" panose="020B0604020202020204" pitchFamily="34" charset="0"/>
            </a:endParaRPr>
          </a:p>
          <a:p>
            <a:pPr algn="ctr" eaLnBrk="1" hangingPunct="1">
              <a:spcBef>
                <a:spcPct val="0"/>
              </a:spcBef>
              <a:buFontTx/>
              <a:buNone/>
            </a:pPr>
            <a:r>
              <a:rPr lang="en-NZ" altLang="en-US" sz="3600" b="1" dirty="0">
                <a:solidFill>
                  <a:schemeClr val="accent1">
                    <a:lumMod val="75000"/>
                  </a:schemeClr>
                </a:solidFill>
                <a:latin typeface="Arial" panose="020B0604020202020204" pitchFamily="34" charset="0"/>
              </a:rPr>
              <a:t>50 year old European Female </a:t>
            </a:r>
          </a:p>
          <a:p>
            <a:pPr>
              <a:spcBef>
                <a:spcPct val="0"/>
              </a:spcBef>
              <a:buNone/>
            </a:pPr>
            <a:r>
              <a:rPr lang="en-NZ" altLang="en-US" sz="2400" dirty="0">
                <a:latin typeface="Arial" panose="020B0604020202020204" pitchFamily="34" charset="0"/>
              </a:rPr>
              <a:t>	          </a:t>
            </a:r>
          </a:p>
          <a:p>
            <a:pPr>
              <a:spcBef>
                <a:spcPct val="0"/>
              </a:spcBef>
              <a:buNone/>
            </a:pPr>
            <a:r>
              <a:rPr lang="en-NZ" altLang="en-US" sz="2400" dirty="0">
                <a:solidFill>
                  <a:srgbClr val="C00000"/>
                </a:solidFill>
                <a:latin typeface="Arial" panose="020B0604020202020204" pitchFamily="34" charset="0"/>
              </a:rPr>
              <a:t>	BP 158/95</a:t>
            </a:r>
          </a:p>
          <a:p>
            <a:pPr eaLnBrk="1" hangingPunct="1">
              <a:spcBef>
                <a:spcPct val="0"/>
              </a:spcBef>
              <a:buFontTx/>
              <a:buNone/>
            </a:pPr>
            <a:r>
              <a:rPr lang="en-NZ" altLang="en-US" sz="2400" dirty="0">
                <a:latin typeface="Arial" panose="020B0604020202020204" pitchFamily="34" charset="0"/>
              </a:rPr>
              <a:t>	TC 6.1, HDL 1.1</a:t>
            </a:r>
          </a:p>
          <a:p>
            <a:pPr eaLnBrk="1" hangingPunct="1">
              <a:spcBef>
                <a:spcPct val="0"/>
              </a:spcBef>
              <a:buFontTx/>
              <a:buNone/>
            </a:pPr>
            <a:r>
              <a:rPr lang="en-NZ" altLang="en-US" sz="2400" dirty="0">
                <a:latin typeface="Arial" panose="020B0604020202020204" pitchFamily="34" charset="0"/>
              </a:rPr>
              <a:t>	</a:t>
            </a:r>
            <a:r>
              <a:rPr lang="en-NZ" altLang="en-US" sz="2400" u="sng" dirty="0">
                <a:latin typeface="Arial" panose="020B0604020202020204" pitchFamily="34" charset="0"/>
              </a:rPr>
              <a:t>PREDICT 5 year event 1.7% </a:t>
            </a:r>
          </a:p>
          <a:p>
            <a:pPr eaLnBrk="1" hangingPunct="1">
              <a:spcBef>
                <a:spcPct val="0"/>
              </a:spcBef>
              <a:buFontTx/>
              <a:buNone/>
            </a:pPr>
            <a:r>
              <a:rPr lang="en-NZ" altLang="en-US" sz="2400" dirty="0">
                <a:solidFill>
                  <a:srgbClr val="FF0000"/>
                </a:solidFill>
                <a:latin typeface="Arial" panose="020B0604020202020204" pitchFamily="34" charset="0"/>
              </a:rPr>
              <a:t>	</a:t>
            </a:r>
            <a:r>
              <a:rPr lang="en-NZ" altLang="en-US" sz="2400" b="1" dirty="0">
                <a:solidFill>
                  <a:srgbClr val="FF0000"/>
                </a:solidFill>
                <a:latin typeface="Arial" panose="020B0604020202020204" pitchFamily="34" charset="0"/>
              </a:rPr>
              <a:t>Lifetime cardiovascular risk – 50%</a:t>
            </a:r>
          </a:p>
          <a:p>
            <a:pPr eaLnBrk="1" hangingPunct="1">
              <a:spcBef>
                <a:spcPct val="0"/>
              </a:spcBef>
              <a:buFontTx/>
              <a:buNone/>
            </a:pPr>
            <a:endParaRPr lang="en-NZ" altLang="en-US" sz="2400" dirty="0">
              <a:latin typeface="Arial" panose="020B0604020202020204" pitchFamily="34" charset="0"/>
            </a:endParaRPr>
          </a:p>
          <a:p>
            <a:pPr eaLnBrk="1" hangingPunct="1">
              <a:spcBef>
                <a:spcPct val="0"/>
              </a:spcBef>
              <a:buFontTx/>
              <a:buNone/>
            </a:pPr>
            <a:r>
              <a:rPr lang="en-NZ" altLang="en-US" sz="2400" dirty="0">
                <a:latin typeface="Arial" panose="020B0604020202020204" pitchFamily="34" charset="0"/>
              </a:rPr>
              <a:t>	</a:t>
            </a:r>
          </a:p>
          <a:p>
            <a:pPr eaLnBrk="1" hangingPunct="1">
              <a:spcBef>
                <a:spcPct val="0"/>
              </a:spcBef>
              <a:buFontTx/>
              <a:buNone/>
            </a:pPr>
            <a:r>
              <a:rPr lang="en-NZ" altLang="en-US" sz="2400" dirty="0">
                <a:latin typeface="Arial" panose="020B0604020202020204" pitchFamily="34" charset="0"/>
              </a:rPr>
              <a:t>	</a:t>
            </a:r>
            <a:r>
              <a:rPr lang="en-NZ" altLang="en-US" sz="2400" dirty="0">
                <a:solidFill>
                  <a:srgbClr val="C00000"/>
                </a:solidFill>
                <a:latin typeface="Arial" panose="020B0604020202020204" pitchFamily="34" charset="0"/>
              </a:rPr>
              <a:t>BP 115/75</a:t>
            </a:r>
          </a:p>
          <a:p>
            <a:pPr eaLnBrk="1" hangingPunct="1">
              <a:spcBef>
                <a:spcPct val="0"/>
              </a:spcBef>
              <a:buFontTx/>
              <a:buNone/>
            </a:pPr>
            <a:r>
              <a:rPr lang="en-NZ" altLang="en-US" sz="2400" dirty="0">
                <a:latin typeface="Arial" panose="020B0604020202020204" pitchFamily="34" charset="0"/>
              </a:rPr>
              <a:t>	TC 4, HDL 1.5</a:t>
            </a:r>
          </a:p>
          <a:p>
            <a:pPr>
              <a:spcBef>
                <a:spcPct val="0"/>
              </a:spcBef>
              <a:buNone/>
            </a:pPr>
            <a:r>
              <a:rPr lang="en-NZ" altLang="en-US" sz="2400" dirty="0">
                <a:latin typeface="Arial" panose="020B0604020202020204" pitchFamily="34" charset="0"/>
              </a:rPr>
              <a:t>	</a:t>
            </a:r>
            <a:r>
              <a:rPr lang="en-NZ" altLang="en-US" sz="2400" u="sng" dirty="0">
                <a:latin typeface="Arial" panose="020B0604020202020204" pitchFamily="34" charset="0"/>
              </a:rPr>
              <a:t>PREDICT 5 year event risk 0.6% </a:t>
            </a:r>
          </a:p>
          <a:p>
            <a:pPr eaLnBrk="1" hangingPunct="1">
              <a:spcBef>
                <a:spcPct val="0"/>
              </a:spcBef>
              <a:buFontTx/>
              <a:buNone/>
            </a:pPr>
            <a:r>
              <a:rPr lang="en-NZ" altLang="en-US" sz="2400" dirty="0">
                <a:solidFill>
                  <a:srgbClr val="FF0000"/>
                </a:solidFill>
                <a:latin typeface="Arial" panose="020B0604020202020204" pitchFamily="34" charset="0"/>
              </a:rPr>
              <a:t>	</a:t>
            </a:r>
            <a:r>
              <a:rPr lang="en-NZ" altLang="en-US" sz="2400" b="1" dirty="0">
                <a:solidFill>
                  <a:srgbClr val="FF0000"/>
                </a:solidFill>
                <a:latin typeface="Arial" panose="020B0604020202020204" pitchFamily="34" charset="0"/>
              </a:rPr>
              <a:t>Lifetime cardiovascular risk – 8%</a:t>
            </a:r>
          </a:p>
          <a:p>
            <a:pPr eaLnBrk="1" hangingPunct="1">
              <a:spcBef>
                <a:spcPct val="0"/>
              </a:spcBef>
              <a:buFontTx/>
              <a:buNone/>
            </a:pPr>
            <a:endParaRPr lang="en-NZ" altLang="en-US" sz="2400" b="1" dirty="0">
              <a:solidFill>
                <a:srgbClr val="FF0000"/>
              </a:solidFill>
              <a:latin typeface="Arial" panose="020B0604020202020204" pitchFamily="34" charset="0"/>
            </a:endParaRPr>
          </a:p>
          <a:p>
            <a:pPr eaLnBrk="1" hangingPunct="1">
              <a:spcBef>
                <a:spcPct val="0"/>
              </a:spcBef>
              <a:buFontTx/>
              <a:buNone/>
            </a:pPr>
            <a:r>
              <a:rPr lang="en-NZ" altLang="en-US" sz="1400" b="1" i="1" dirty="0" err="1">
                <a:latin typeface="Arial" panose="020B0604020202020204" pitchFamily="34" charset="0"/>
              </a:rPr>
              <a:t>Marma</a:t>
            </a:r>
            <a:r>
              <a:rPr lang="en-NZ" altLang="en-US" sz="1400" b="1" i="1" dirty="0">
                <a:latin typeface="Arial" panose="020B0604020202020204" pitchFamily="34" charset="0"/>
              </a:rPr>
              <a:t> et al. </a:t>
            </a:r>
            <a:r>
              <a:rPr lang="en-NZ" altLang="en-US" sz="1400" b="1" i="1" dirty="0" err="1">
                <a:latin typeface="Arial" panose="020B0604020202020204" pitchFamily="34" charset="0"/>
              </a:rPr>
              <a:t>Circ</a:t>
            </a:r>
            <a:r>
              <a:rPr lang="en-NZ" altLang="en-US" sz="1400" b="1" i="1" dirty="0">
                <a:latin typeface="Arial" panose="020B0604020202020204" pitchFamily="34" charset="0"/>
              </a:rPr>
              <a:t> Cardiovasc Qual Outcomes 2010;3(1):8-14 (NHANES Survey 2003-2006 in US Adults aged 20-79)</a:t>
            </a:r>
            <a:endParaRPr lang="en-NZ" altLang="en-US" sz="2400" dirty="0">
              <a:latin typeface="Arial" panose="020B0604020202020204" pitchFamily="34" charset="0"/>
            </a:endParaRPr>
          </a:p>
        </p:txBody>
      </p:sp>
    </p:spTree>
    <p:custDataLst>
      <p:tags r:id="rId1"/>
    </p:custDataLst>
    <p:extLst>
      <p:ext uri="{BB962C8B-B14F-4D97-AF65-F5344CB8AC3E}">
        <p14:creationId xmlns:p14="http://schemas.microsoft.com/office/powerpoint/2010/main" val="1609748262"/>
      </p:ext>
    </p:extLst>
  </p:cSld>
  <p:clrMapOvr>
    <a:masterClrMapping/>
  </p:clrMapOvr>
  <mc:AlternateContent xmlns:mc="http://schemas.openxmlformats.org/markup-compatibility/2006" xmlns:p14="http://schemas.microsoft.com/office/powerpoint/2010/main">
    <mc:Choice Requires="p14">
      <p:transition spd="slow" p14:dur="2000" advTm="29471"/>
    </mc:Choice>
    <mc:Fallback xmlns="">
      <p:transition spd="slow" advTm="2947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2">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0962">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6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62">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0962">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0962">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0962">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0962">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Box 1">
            <a:extLst>
              <a:ext uri="{FF2B5EF4-FFF2-40B4-BE49-F238E27FC236}">
                <a16:creationId xmlns:a16="http://schemas.microsoft.com/office/drawing/2014/main" id="{B16E1039-6E4B-4981-B2A1-9804AFA45012}"/>
              </a:ext>
            </a:extLst>
          </p:cNvPr>
          <p:cNvSpPr txBox="1">
            <a:spLocks noChangeArrowheads="1"/>
          </p:cNvSpPr>
          <p:nvPr/>
        </p:nvSpPr>
        <p:spPr bwMode="auto">
          <a:xfrm>
            <a:off x="1703388" y="260350"/>
            <a:ext cx="8640762"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a:p>
            <a:pPr eaLnBrk="1" hangingPunct="1">
              <a:spcBef>
                <a:spcPct val="0"/>
              </a:spcBef>
              <a:buFontTx/>
              <a:buNone/>
            </a:pPr>
            <a:endParaRPr lang="en-NZ" altLang="en-US" sz="1800">
              <a:latin typeface="Arial" panose="020B0604020202020204" pitchFamily="34" charset="0"/>
            </a:endParaRPr>
          </a:p>
        </p:txBody>
      </p:sp>
      <p:pic>
        <p:nvPicPr>
          <p:cNvPr id="77827" name="Picture 1" descr="C:\Users\waltervdm\Desktop\Graph.jpg">
            <a:extLst>
              <a:ext uri="{FF2B5EF4-FFF2-40B4-BE49-F238E27FC236}">
                <a16:creationId xmlns:a16="http://schemas.microsoft.com/office/drawing/2014/main" id="{B89AD830-BAE5-48AD-B9D5-0A43503642D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8213" y="620714"/>
            <a:ext cx="7200900" cy="5329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2235243"/>
      </p:ext>
    </p:extLst>
  </p:cSld>
  <p:clrMapOvr>
    <a:masterClrMapping/>
  </p:clrMapOvr>
  <mc:AlternateContent xmlns:mc="http://schemas.openxmlformats.org/markup-compatibility/2006" xmlns:p14="http://schemas.microsoft.com/office/powerpoint/2010/main">
    <mc:Choice Requires="p14">
      <p:transition spd="slow" p14:dur="2000" advTm="15897"/>
    </mc:Choice>
    <mc:Fallback xmlns="">
      <p:transition spd="slow" advTm="15897"/>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3F9878B-AE27-4FA7-85D0-659D5F1EDDCA}"/>
              </a:ext>
            </a:extLst>
          </p:cNvPr>
          <p:cNvSpPr txBox="1"/>
          <p:nvPr/>
        </p:nvSpPr>
        <p:spPr>
          <a:xfrm>
            <a:off x="1054445" y="799069"/>
            <a:ext cx="10058400" cy="5078313"/>
          </a:xfrm>
          <a:prstGeom prst="rect">
            <a:avLst/>
          </a:prstGeom>
          <a:noFill/>
        </p:spPr>
        <p:txBody>
          <a:bodyPr wrap="square" rtlCol="0">
            <a:spAutoFit/>
          </a:bodyPr>
          <a:lstStyle/>
          <a:p>
            <a:pPr marL="571500" indent="-571500">
              <a:buFont typeface="Arial" panose="020B0604020202020204" pitchFamily="34" charset="0"/>
              <a:buChar char="•"/>
            </a:pPr>
            <a:r>
              <a:rPr lang="en-AU" sz="3600" dirty="0">
                <a:latin typeface="Arial" panose="020B0604020202020204" pitchFamily="34" charset="0"/>
                <a:cs typeface="Arial" panose="020B0604020202020204" pitchFamily="34" charset="0"/>
              </a:rPr>
              <a:t>Recent trials which have influenced or approach to diagnosis and management of hypertension</a:t>
            </a:r>
          </a:p>
          <a:p>
            <a:pPr marL="571500" indent="-571500">
              <a:buFont typeface="Arial" panose="020B0604020202020204" pitchFamily="34" charset="0"/>
              <a:buChar char="•"/>
            </a:pPr>
            <a:endParaRPr lang="en-NZ" sz="3600"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NZ" sz="3600" dirty="0">
                <a:latin typeface="Arial" panose="020B0604020202020204" pitchFamily="34" charset="0"/>
                <a:cs typeface="Arial" panose="020B0604020202020204" pitchFamily="34" charset="0"/>
              </a:rPr>
              <a:t>Definition and diagnosis of hypertension</a:t>
            </a:r>
          </a:p>
          <a:p>
            <a:pPr marL="571500" indent="-571500">
              <a:buFont typeface="Arial" panose="020B0604020202020204" pitchFamily="34" charset="0"/>
              <a:buChar char="•"/>
            </a:pPr>
            <a:endParaRPr lang="en-NZ" sz="3600"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NZ" sz="3600" dirty="0">
                <a:latin typeface="Arial" panose="020B0604020202020204" pitchFamily="34" charset="0"/>
                <a:cs typeface="Arial" panose="020B0604020202020204" pitchFamily="34" charset="0"/>
              </a:rPr>
              <a:t>Secondary causes</a:t>
            </a:r>
          </a:p>
          <a:p>
            <a:pPr marL="571500" indent="-571500">
              <a:buFont typeface="Arial" panose="020B0604020202020204" pitchFamily="34" charset="0"/>
              <a:buChar char="•"/>
            </a:pPr>
            <a:endParaRPr lang="en-NZ" sz="3600" dirty="0">
              <a:latin typeface="Arial" panose="020B0604020202020204" pitchFamily="34" charset="0"/>
              <a:cs typeface="Arial" panose="020B0604020202020204" pitchFamily="34" charset="0"/>
            </a:endParaRPr>
          </a:p>
          <a:p>
            <a:pPr marL="571500" indent="-571500">
              <a:buFont typeface="Arial" panose="020B0604020202020204" pitchFamily="34" charset="0"/>
              <a:buChar char="•"/>
            </a:pPr>
            <a:r>
              <a:rPr lang="en-NZ" sz="3600" dirty="0">
                <a:latin typeface="Arial" panose="020B0604020202020204" pitchFamily="34" charset="0"/>
                <a:cs typeface="Arial" panose="020B0604020202020204" pitchFamily="34" charset="0"/>
              </a:rPr>
              <a:t>Pharmacological management</a:t>
            </a:r>
          </a:p>
        </p:txBody>
      </p:sp>
    </p:spTree>
    <p:extLst>
      <p:ext uri="{BB962C8B-B14F-4D97-AF65-F5344CB8AC3E}">
        <p14:creationId xmlns:p14="http://schemas.microsoft.com/office/powerpoint/2010/main" val="459551140"/>
      </p:ext>
    </p:extLst>
  </p:cSld>
  <p:clrMapOvr>
    <a:masterClrMapping/>
  </p:clrMapOvr>
  <mc:AlternateContent xmlns:mc="http://schemas.openxmlformats.org/markup-compatibility/2006" xmlns:p14="http://schemas.microsoft.com/office/powerpoint/2010/main">
    <mc:Choice Requires="p14">
      <p:transition spd="slow" p14:dur="2000" advTm="22965"/>
    </mc:Choice>
    <mc:Fallback xmlns="">
      <p:transition spd="slow" advTm="22965"/>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089A125-6D39-4FA2-A8C0-F4989EB47CFB}"/>
              </a:ext>
            </a:extLst>
          </p:cNvPr>
          <p:cNvSpPr/>
          <p:nvPr/>
        </p:nvSpPr>
        <p:spPr>
          <a:xfrm>
            <a:off x="1843751" y="576038"/>
            <a:ext cx="8692444" cy="6001643"/>
          </a:xfrm>
          <a:prstGeom prst="rect">
            <a:avLst/>
          </a:prstGeom>
        </p:spPr>
        <p:txBody>
          <a:bodyPr wrap="square">
            <a:spAutoFit/>
          </a:bodyPr>
          <a:lstStyle/>
          <a:p>
            <a:r>
              <a:rPr lang="en-NZ" sz="2400" b="1" dirty="0">
                <a:solidFill>
                  <a:srgbClr val="000000"/>
                </a:solidFill>
                <a:latin typeface="Arial" panose="020B0604020202020204" pitchFamily="34" charset="0"/>
                <a:ea typeface="Times New Roman" panose="02020603050405020304" pitchFamily="18" charset="0"/>
              </a:rPr>
              <a:t>ACCOMPLISH 2008</a:t>
            </a:r>
          </a:p>
          <a:p>
            <a:endParaRPr lang="en-NZ" sz="2400" b="1" dirty="0">
              <a:solidFill>
                <a:srgbClr val="000000"/>
              </a:solidFill>
              <a:latin typeface="Arial" panose="020B0604020202020204" pitchFamily="34" charset="0"/>
              <a:ea typeface="Times New Roman" panose="02020603050405020304" pitchFamily="18" charset="0"/>
            </a:endParaRPr>
          </a:p>
          <a:p>
            <a:r>
              <a:rPr lang="en-NZ" sz="2400" b="1" dirty="0">
                <a:solidFill>
                  <a:srgbClr val="000000"/>
                </a:solidFill>
                <a:latin typeface="Arial" panose="020B0604020202020204" pitchFamily="34" charset="0"/>
                <a:ea typeface="Times New Roman" panose="02020603050405020304" pitchFamily="18" charset="0"/>
              </a:rPr>
              <a:t>HYVET 2008</a:t>
            </a:r>
          </a:p>
          <a:p>
            <a:endParaRPr lang="en-NZ" sz="2400" b="1" dirty="0">
              <a:solidFill>
                <a:srgbClr val="000000"/>
              </a:solidFill>
              <a:latin typeface="Arial" panose="020B0604020202020204" pitchFamily="34" charset="0"/>
              <a:ea typeface="Times New Roman" panose="02020603050405020304" pitchFamily="18" charset="0"/>
            </a:endParaRPr>
          </a:p>
          <a:p>
            <a:r>
              <a:rPr lang="en-NZ" sz="2400" b="1" dirty="0">
                <a:solidFill>
                  <a:srgbClr val="000000"/>
                </a:solidFill>
                <a:latin typeface="Arial" panose="020B0604020202020204" pitchFamily="34" charset="0"/>
                <a:ea typeface="Times New Roman" panose="02020603050405020304" pitchFamily="18" charset="0"/>
              </a:rPr>
              <a:t>SPRINT 2015</a:t>
            </a:r>
          </a:p>
          <a:p>
            <a:endParaRPr lang="en-AU" sz="2400" b="1" dirty="0">
              <a:solidFill>
                <a:srgbClr val="000000"/>
              </a:solidFill>
              <a:latin typeface="Arial" panose="020B0604020202020204" pitchFamily="34" charset="0"/>
              <a:ea typeface="Times New Roman" panose="02020603050405020304" pitchFamily="18" charset="0"/>
            </a:endParaRPr>
          </a:p>
          <a:p>
            <a:r>
              <a:rPr lang="en-AU" sz="2400" b="1" dirty="0">
                <a:solidFill>
                  <a:srgbClr val="000000"/>
                </a:solidFill>
                <a:latin typeface="Arial" panose="020B0604020202020204" pitchFamily="34" charset="0"/>
                <a:ea typeface="Times New Roman" panose="02020603050405020304" pitchFamily="18" charset="0"/>
              </a:rPr>
              <a:t>PATHWAY 2 2015</a:t>
            </a:r>
          </a:p>
          <a:p>
            <a:endParaRPr lang="en-AU" sz="2400" b="1" dirty="0">
              <a:solidFill>
                <a:srgbClr val="000000"/>
              </a:solidFill>
              <a:latin typeface="Arial" panose="020B0604020202020204" pitchFamily="34" charset="0"/>
              <a:ea typeface="Times New Roman" panose="02020603050405020304" pitchFamily="18" charset="0"/>
            </a:endParaRPr>
          </a:p>
          <a:p>
            <a:r>
              <a:rPr lang="en-AU" sz="2400" b="1" dirty="0">
                <a:solidFill>
                  <a:srgbClr val="000000"/>
                </a:solidFill>
                <a:latin typeface="Arial" panose="020B0604020202020204" pitchFamily="34" charset="0"/>
                <a:ea typeface="Times New Roman" panose="02020603050405020304" pitchFamily="18" charset="0"/>
              </a:rPr>
              <a:t>PATHWAY 3 2016</a:t>
            </a:r>
            <a:endParaRPr lang="en-NZ" sz="2400" b="1" dirty="0">
              <a:solidFill>
                <a:srgbClr val="000000"/>
              </a:solidFill>
              <a:latin typeface="Arial" panose="020B0604020202020204" pitchFamily="34" charset="0"/>
              <a:ea typeface="Times New Roman" panose="02020603050405020304" pitchFamily="18" charset="0"/>
            </a:endParaRPr>
          </a:p>
          <a:p>
            <a:endParaRPr lang="en-AU" sz="2400" b="1" dirty="0">
              <a:solidFill>
                <a:srgbClr val="000000"/>
              </a:solidFill>
              <a:latin typeface="Arial" panose="020B0604020202020204" pitchFamily="34" charset="0"/>
            </a:endParaRPr>
          </a:p>
          <a:p>
            <a:r>
              <a:rPr lang="en-AU" sz="2400" b="1" dirty="0">
                <a:solidFill>
                  <a:srgbClr val="000000"/>
                </a:solidFill>
                <a:latin typeface="Arial" panose="020B0604020202020204" pitchFamily="34" charset="0"/>
              </a:rPr>
              <a:t>TRIUMPH</a:t>
            </a:r>
            <a:r>
              <a:rPr lang="en-NZ" sz="2400" b="1" dirty="0">
                <a:solidFill>
                  <a:srgbClr val="000000"/>
                </a:solidFill>
                <a:latin typeface="Arial" panose="020B0604020202020204" pitchFamily="34" charset="0"/>
              </a:rPr>
              <a:t> 2018</a:t>
            </a:r>
          </a:p>
          <a:p>
            <a:endParaRPr lang="en-AU" sz="2400" b="1" dirty="0">
              <a:solidFill>
                <a:srgbClr val="000000"/>
              </a:solidFill>
              <a:latin typeface="Arial" panose="020B0604020202020204" pitchFamily="34" charset="0"/>
            </a:endParaRPr>
          </a:p>
          <a:p>
            <a:r>
              <a:rPr lang="en-AU" sz="2400" b="1" dirty="0">
                <a:solidFill>
                  <a:srgbClr val="000000"/>
                </a:solidFill>
                <a:latin typeface="Arial" panose="020B0604020202020204" pitchFamily="34" charset="0"/>
              </a:rPr>
              <a:t>P</a:t>
            </a:r>
            <a:r>
              <a:rPr lang="en-NZ" sz="2400" b="1" dirty="0">
                <a:solidFill>
                  <a:srgbClr val="000000"/>
                </a:solidFill>
                <a:latin typeface="Arial" panose="020B0604020202020204" pitchFamily="34" charset="0"/>
              </a:rPr>
              <a:t>ATHWAY 1  (presented but awaiting publication)</a:t>
            </a:r>
          </a:p>
          <a:p>
            <a:endParaRPr lang="en-AU" sz="2400" b="1" dirty="0">
              <a:solidFill>
                <a:srgbClr val="000000"/>
              </a:solidFill>
              <a:latin typeface="Arial" panose="020B0604020202020204" pitchFamily="34" charset="0"/>
            </a:endParaRPr>
          </a:p>
          <a:p>
            <a:r>
              <a:rPr lang="en-AU" sz="2400" b="1" dirty="0">
                <a:solidFill>
                  <a:srgbClr val="000000"/>
                </a:solidFill>
                <a:latin typeface="Arial" panose="020B0604020202020204" pitchFamily="34" charset="0"/>
              </a:rPr>
              <a:t>A</a:t>
            </a:r>
            <a:r>
              <a:rPr lang="en-NZ" sz="2400" b="1" dirty="0">
                <a:solidFill>
                  <a:srgbClr val="000000"/>
                </a:solidFill>
                <a:latin typeface="Arial" panose="020B0604020202020204" pitchFamily="34" charset="0"/>
              </a:rPr>
              <a:t>BP and HBP studies (various)</a:t>
            </a:r>
          </a:p>
          <a:p>
            <a:endParaRPr lang="en-AU" sz="2400" b="1" dirty="0">
              <a:solidFill>
                <a:srgbClr val="000000"/>
              </a:solidFill>
              <a:latin typeface="Arial" panose="020B0604020202020204" pitchFamily="34" charset="0"/>
            </a:endParaRPr>
          </a:p>
        </p:txBody>
      </p:sp>
    </p:spTree>
    <p:extLst>
      <p:ext uri="{BB962C8B-B14F-4D97-AF65-F5344CB8AC3E}">
        <p14:creationId xmlns:p14="http://schemas.microsoft.com/office/powerpoint/2010/main" val="2865563350"/>
      </p:ext>
    </p:extLst>
  </p:cSld>
  <p:clrMapOvr>
    <a:masterClrMapping/>
  </p:clrMapOvr>
  <mc:AlternateContent xmlns:mc="http://schemas.openxmlformats.org/markup-compatibility/2006" xmlns:p14="http://schemas.microsoft.com/office/powerpoint/2010/main">
    <mc:Choice Requires="p14">
      <p:transition spd="slow" p14:dur="2000" advTm="18929"/>
    </mc:Choice>
    <mc:Fallback xmlns="">
      <p:transition spd="slow" advTm="18929"/>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0.7"/>
</p:tagLst>
</file>

<file path=ppt/tags/tag2.xml><?xml version="1.0" encoding="utf-8"?>
<p:tagLst xmlns:a="http://schemas.openxmlformats.org/drawingml/2006/main" xmlns:r="http://schemas.openxmlformats.org/officeDocument/2006/relationships" xmlns:p="http://schemas.openxmlformats.org/presentationml/2006/main">
  <p:tag name="TIMING" val="|0.6|7.8|1.1|5.8|10.8"/>
</p:tagLst>
</file>

<file path=ppt/tags/tag3.xml><?xml version="1.0" encoding="utf-8"?>
<p:tagLst xmlns:a="http://schemas.openxmlformats.org/drawingml/2006/main" xmlns:r="http://schemas.openxmlformats.org/officeDocument/2006/relationships" xmlns:p="http://schemas.openxmlformats.org/presentationml/2006/main">
  <p:tag name="TIMING" val="|0.6|10.5|6.1|12.4|2.8|2.9|14.6"/>
</p:tagLst>
</file>

<file path=ppt/tags/tag4.xml><?xml version="1.0" encoding="utf-8"?>
<p:tagLst xmlns:a="http://schemas.openxmlformats.org/drawingml/2006/main" xmlns:r="http://schemas.openxmlformats.org/officeDocument/2006/relationships" xmlns:p="http://schemas.openxmlformats.org/presentationml/2006/main">
  <p:tag name="TIMING" val="|0.7|18.4|14.1"/>
</p:tagLst>
</file>

<file path=ppt/tags/tag5.xml><?xml version="1.0" encoding="utf-8"?>
<p:tagLst xmlns:a="http://schemas.openxmlformats.org/drawingml/2006/main" xmlns:r="http://schemas.openxmlformats.org/officeDocument/2006/relationships" xmlns:p="http://schemas.openxmlformats.org/presentationml/2006/main">
  <p:tag name="TIMING" val="|0.6|2.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749</TotalTime>
  <Words>2783</Words>
  <Application>Microsoft Office PowerPoint</Application>
  <PresentationFormat>Widescreen</PresentationFormat>
  <Paragraphs>471</Paragraphs>
  <Slides>43</Slides>
  <Notes>14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43</vt:i4>
      </vt:variant>
    </vt:vector>
  </HeadingPairs>
  <TitlesOfParts>
    <vt:vector size="53" baseType="lpstr">
      <vt:lpstr>Arial</vt:lpstr>
      <vt:lpstr>Arial Black</vt:lpstr>
      <vt:lpstr>Calibri</vt:lpstr>
      <vt:lpstr>Calibri Light</vt:lpstr>
      <vt:lpstr>Fira</vt:lpstr>
      <vt:lpstr>Times</vt:lpstr>
      <vt:lpstr>Times New Roman</vt:lpstr>
      <vt:lpstr>Verdana</vt:lpstr>
      <vt:lpstr>Wingdings</vt:lpstr>
      <vt:lpstr>Office Theme</vt:lpstr>
      <vt:lpstr>Hypertension Update</vt:lpstr>
      <vt:lpstr>Proportion of deaths attributable to leading risk factors worldwide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SPRINT Research Question</vt:lpstr>
      <vt:lpstr>PowerPoint Presentation</vt:lpstr>
      <vt:lpstr>PowerPoint Presentation</vt:lpstr>
      <vt:lpstr>         All-cause Mortality                           Cumulative Hazard </vt:lpstr>
      <vt:lpstr>2017 ACC/AHA/AAPA/ABC/ACPM/AGS/APhA/ASH/ASPC/NMA/PCNA  Guideline</vt:lpstr>
      <vt:lpstr>Prevalence of Hypertension Based on 2 SBP/DBP Thresholds*†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Complementary             Non-complementary</vt:lpstr>
      <vt:lpstr>PowerPoint Presentation</vt:lpstr>
      <vt:lpstr>PowerPoint Presentation</vt:lpstr>
      <vt:lpstr>PowerPoint Presentation</vt:lpstr>
      <vt:lpstr>  Hypertension Clinic audit of first 1000 patients  (up to June 2013, Waitemata DHB )   </vt:lpstr>
      <vt:lpstr>Use of Medication</vt:lpstr>
      <vt:lpstr>Top 5 Medications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Walter van der Merwe</dc:creator>
  <cp:lastModifiedBy>Walter van der Merwe</cp:lastModifiedBy>
  <cp:revision>46</cp:revision>
  <dcterms:created xsi:type="dcterms:W3CDTF">2019-01-27T00:43:27Z</dcterms:created>
  <dcterms:modified xsi:type="dcterms:W3CDTF">2019-03-05T02:47:51Z</dcterms:modified>
</cp:coreProperties>
</file>